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302" r:id="rId58"/>
    <p:sldId id="257" r:id="rId3"/>
    <p:sldId id="300" r:id="rId56"/>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95" r:id="rId51"/>
    <p:sldId id="296" r:id="rId52"/>
    <p:sldId id="286" r:id="rId42"/>
    <p:sldId id="287" r:id="rId43"/>
    <p:sldId id="288" r:id="rId44"/>
    <p:sldId id="289" r:id="rId45"/>
    <p:sldId id="290" r:id="rId46"/>
    <p:sldId id="291" r:id="rId47"/>
    <p:sldId id="292" r:id="rId48"/>
    <p:sldId id="293" r:id="rId49"/>
    <p:sldId id="294" r:id="rId50"/>
    <p:sldId id="297" r:id="rId53"/>
    <p:sldId id="298" r:id="rId54"/>
    <p:sldId id="299" r:id="rId55"/>
    <p:sldId id="301" r:id="rId57"/>
    <p:sldId id="278" r:id="rId24"/>
    <p:sldId id="279" r:id="rId25"/>
    <p:sldId id="280" r:id="rId26"/>
    <p:sldId id="281" r:id="rId27"/>
    <p:sldId id="282" r:id="rId28"/>
    <p:sldId id="283" r:id="rId29"/>
    <p:sldId id="284" r:id="rId30"/>
    <p:sldId id="285" r:id="rId31"/>
  </p:sldIdLst>
  <p:sldSz cx="9144000" cy="5143500" type="screen16x9"/>
  <p:notesSz cx="6858000" cy="9144000"/>
  <p:embeddedFontLst>
    <p:embeddedFont>
      <p:font typeface="Barlow" panose="00000500000000000000" pitchFamily="2" charset="0"/>
      <p:regular r:id="rId33"/>
      <p:bold r:id="rId34"/>
    </p:embeddedFont>
  </p:embeddedFontLst>
  <p:defaultTextStyle>
    <a:defPPr marR="0" algn="l">
      <a:lnSpc>
        <a:spcPct val="100000"/>
      </a:lnSpc>
      <a:spcBef>
        <a:spcPts val="0"/>
      </a:spcBef>
      <a:spcAft>
        <a:spcPts val="0"/>
      </a:spcAft>
      <a:buNone/>
    </a:defPPr>
    <a:lvl1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font" Target="fonts/font1.fntdata"/><Relationship Id="rId34" Type="http://schemas.openxmlformats.org/officeDocument/2006/relationships/font" Target="fonts/font2.fntdata"/><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openxmlformats.org/officeDocument/2006/relationships/customXml" Target="../customXml/item1.xml"/><Relationship Id="rId40" Type="http://schemas.openxmlformats.org/officeDocument/2006/relationships/customXml" Target="../customXml/item2.xml"/><Relationship Id="rId41" Type="http://schemas.openxmlformats.org/officeDocument/2006/relationships/customXml" Target="../customXml/item3.xml"/><Relationship Id="rId42" Type="http://schemas.openxmlformats.org/officeDocument/2006/relationships/slide" Target="slides/slide31.xml"/><Relationship Id="rId43" Type="http://schemas.openxmlformats.org/officeDocument/2006/relationships/slide" Target="slides/slide32.xml"/><Relationship Id="rId44" Type="http://schemas.openxmlformats.org/officeDocument/2006/relationships/slide" Target="slides/slide33.xml"/><Relationship Id="rId45" Type="http://schemas.openxmlformats.org/officeDocument/2006/relationships/slide" Target="slides/slide34.xml"/><Relationship Id="rId46" Type="http://schemas.openxmlformats.org/officeDocument/2006/relationships/slide" Target="slides/slide35.xml"/><Relationship Id="rId47" Type="http://schemas.openxmlformats.org/officeDocument/2006/relationships/slide" Target="slides/slide36.xml"/><Relationship Id="rId48" Type="http://schemas.openxmlformats.org/officeDocument/2006/relationships/slide" Target="slides/slide37.xml"/><Relationship Id="rId49" Type="http://schemas.openxmlformats.org/officeDocument/2006/relationships/slide" Target="slides/slide38.xml"/><Relationship Id="rId50" Type="http://schemas.openxmlformats.org/officeDocument/2006/relationships/slide" Target="slides/slide39.xml"/><Relationship Id="rId51" Type="http://schemas.openxmlformats.org/officeDocument/2006/relationships/slide" Target="slides/slide40.xml"/><Relationship Id="rId52" Type="http://schemas.openxmlformats.org/officeDocument/2006/relationships/slide" Target="slides/slide41.xml"/><Relationship Id="rId53" Type="http://schemas.openxmlformats.org/officeDocument/2006/relationships/slide" Target="slides/slide42.xml"/><Relationship Id="rId54" Type="http://schemas.openxmlformats.org/officeDocument/2006/relationships/slide" Target="slides/slide43.xml"/><Relationship Id="rId55" Type="http://schemas.openxmlformats.org/officeDocument/2006/relationships/slide" Target="slides/slide44.xml"/><Relationship Id="rId56" Type="http://schemas.openxmlformats.org/officeDocument/2006/relationships/slide" Target="slides/slide45.xml"/><Relationship Id="rId57" Type="http://schemas.openxmlformats.org/officeDocument/2006/relationships/slide" Target="slides/slide46.xml"/><Relationship Id="rId58"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
        <p:cNvGrpSpPr/>
        <p:nvPr/>
      </p:nvGrpSpPr>
      <p:grpSpPr>
        <a:xfrm>
          <a:off x="0" y="0"/>
          <a:ext cx="0" cy="0"/>
          <a:chOff x="0" y="0"/>
          <a:chExt cx="0" cy="0"/>
        </a:xfrm>
      </p:grpSpPr>
      <p:sp>
        <p:nvSpPr>
          <p:cNvPr id="11" name="Google Shape;11;g155128099b7_1_14">
            <a:extLst>
              <a:ext uri="{FF2B5EF4-FFF2-40B4-BE49-F238E27FC236}">
                <a16:creationId xmlns:a16="http://schemas.microsoft.com/office/drawing/2014/main" id="{CB436D5A-4E5A-43F8-AF3B-6B9E5B2E9A34}"/>
              </a:ext>
            </a:extLst>
          </p:cNvPr>
          <p:cNvSpPr>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ormAutofit/>
          </a:bodyPr>
          <a:lstStyle>
            <a:lvl1pPr algn="ctr">
              <a:lnSpc>
                <a:spcPct val="100000"/>
              </a:lnSpc>
              <a:spcBef>
                <a:spcPts val="0"/>
              </a:spcBef>
              <a:spcAft>
                <a:spcPts val="0"/>
              </a:spcAft>
              <a:buSzPts val="5200"/>
              <a:buNone/>
              <a:defRPr sz="5200"/>
            </a:lvl1pPr>
            <a:lvl2pPr algn="ctr">
              <a:lnSpc>
                <a:spcPct val="100000"/>
              </a:lnSpc>
              <a:spcBef>
                <a:spcPts val="0"/>
              </a:spcBef>
              <a:spcAft>
                <a:spcPts val="0"/>
              </a:spcAft>
              <a:buSzPts val="5200"/>
              <a:buNone/>
              <a:defRPr sz="5200"/>
            </a:lvl2pPr>
            <a:lvl3pPr algn="ctr">
              <a:lnSpc>
                <a:spcPct val="100000"/>
              </a:lnSpc>
              <a:spcBef>
                <a:spcPts val="0"/>
              </a:spcBef>
              <a:spcAft>
                <a:spcPts val="0"/>
              </a:spcAft>
              <a:buSzPts val="5200"/>
              <a:buNone/>
              <a:defRPr sz="5200"/>
            </a:lvl3pPr>
            <a:lvl4pPr algn="ctr">
              <a:lnSpc>
                <a:spcPct val="100000"/>
              </a:lnSpc>
              <a:spcBef>
                <a:spcPts val="0"/>
              </a:spcBef>
              <a:spcAft>
                <a:spcPts val="0"/>
              </a:spcAft>
              <a:buSzPts val="5200"/>
              <a:buNone/>
              <a:defRPr sz="5200"/>
            </a:lvl4pPr>
            <a:lvl5pPr algn="ctr">
              <a:lnSpc>
                <a:spcPct val="100000"/>
              </a:lnSpc>
              <a:spcBef>
                <a:spcPts val="0"/>
              </a:spcBef>
              <a:spcAft>
                <a:spcPts val="0"/>
              </a:spcAft>
              <a:buSzPts val="5200"/>
              <a:buNone/>
              <a:defRPr sz="5200"/>
            </a:lvl5pPr>
            <a:lvl6pPr algn="ctr">
              <a:lnSpc>
                <a:spcPct val="100000"/>
              </a:lnSpc>
              <a:spcBef>
                <a:spcPts val="0"/>
              </a:spcBef>
              <a:spcAft>
                <a:spcPts val="0"/>
              </a:spcAft>
              <a:buSzPts val="5200"/>
              <a:buNone/>
              <a:defRPr sz="5200"/>
            </a:lvl6pPr>
            <a:lvl7pPr algn="ctr">
              <a:lnSpc>
                <a:spcPct val="100000"/>
              </a:lnSpc>
              <a:spcBef>
                <a:spcPts val="0"/>
              </a:spcBef>
              <a:spcAft>
                <a:spcPts val="0"/>
              </a:spcAft>
              <a:buSzPts val="5200"/>
              <a:buNone/>
              <a:defRPr sz="5200"/>
            </a:lvl7pPr>
            <a:lvl8pPr algn="ctr">
              <a:lnSpc>
                <a:spcPct val="100000"/>
              </a:lnSpc>
              <a:spcBef>
                <a:spcPts val="0"/>
              </a:spcBef>
              <a:spcAft>
                <a:spcPts val="0"/>
              </a:spcAft>
              <a:buSzPts val="5200"/>
              <a:buNone/>
              <a:defRPr sz="5200"/>
            </a:lvl8pPr>
            <a:lvl9pPr algn="ctr">
              <a:lnSpc>
                <a:spcPct val="100000"/>
              </a:lnSpc>
              <a:spcBef>
                <a:spcPts val="0"/>
              </a:spcBef>
              <a:spcAft>
                <a:spcPts val="0"/>
              </a:spcAft>
              <a:buSzPts val="5200"/>
              <a:buNone/>
              <a:defRPr sz="5200"/>
            </a:lvl9pPr>
          </a:lstStyle>
          <a:p>
            <a:endParaRPr/>
          </a:p>
        </p:txBody>
      </p:sp>
      <p:sp>
        <p:nvSpPr>
          <p:cNvPr id="12" name="Google Shape;12;g155128099b7_1_14">
            <a:extLst>
              <a:ext uri="{FF2B5EF4-FFF2-40B4-BE49-F238E27FC236}">
                <a16:creationId xmlns:a16="http://schemas.microsoft.com/office/drawing/2014/main" id="{63923AB1-B37A-4B9C-8A16-C77C6A7F9455}"/>
              </a:ext>
            </a:extLst>
          </p:cNvPr>
          <p:cNvSpPr>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ormAutofit/>
          </a:bodyPr>
          <a:lstStyle>
            <a:lvl1pPr algn="ctr">
              <a:lnSpc>
                <a:spcPct val="100000"/>
              </a:lnSpc>
              <a:spcBef>
                <a:spcPts val="0"/>
              </a:spcBef>
              <a:spcAft>
                <a:spcPts val="0"/>
              </a:spcAft>
              <a:buSzPts val="2800"/>
              <a:buNone/>
              <a:defRPr sz="2800"/>
            </a:lvl1pPr>
            <a:lvl2pPr algn="ctr">
              <a:lnSpc>
                <a:spcPct val="100000"/>
              </a:lnSpc>
              <a:spcBef>
                <a:spcPts val="0"/>
              </a:spcBef>
              <a:spcAft>
                <a:spcPts val="0"/>
              </a:spcAft>
              <a:buSzPts val="2800"/>
              <a:buNone/>
              <a:defRPr sz="2800"/>
            </a:lvl2pPr>
            <a:lvl3pPr algn="ctr">
              <a:lnSpc>
                <a:spcPct val="100000"/>
              </a:lnSpc>
              <a:spcBef>
                <a:spcPts val="0"/>
              </a:spcBef>
              <a:spcAft>
                <a:spcPts val="0"/>
              </a:spcAft>
              <a:buSzPts val="2800"/>
              <a:buNone/>
              <a:defRPr sz="2800"/>
            </a:lvl3pPr>
            <a:lvl4pPr algn="ctr">
              <a:lnSpc>
                <a:spcPct val="100000"/>
              </a:lnSpc>
              <a:spcBef>
                <a:spcPts val="0"/>
              </a:spcBef>
              <a:spcAft>
                <a:spcPts val="0"/>
              </a:spcAft>
              <a:buSzPts val="2800"/>
              <a:buNone/>
              <a:defRPr sz="2800"/>
            </a:lvl4pPr>
            <a:lvl5pPr algn="ctr">
              <a:lnSpc>
                <a:spcPct val="100000"/>
              </a:lnSpc>
              <a:spcBef>
                <a:spcPts val="0"/>
              </a:spcBef>
              <a:spcAft>
                <a:spcPts val="0"/>
              </a:spcAft>
              <a:buSzPts val="2800"/>
              <a:buNone/>
              <a:defRPr sz="2800"/>
            </a:lvl5pPr>
            <a:lvl6pPr algn="ctr">
              <a:lnSpc>
                <a:spcPct val="100000"/>
              </a:lnSpc>
              <a:spcBef>
                <a:spcPts val="0"/>
              </a:spcBef>
              <a:spcAft>
                <a:spcPts val="0"/>
              </a:spcAft>
              <a:buSzPts val="2800"/>
              <a:buNone/>
              <a:defRPr sz="2800"/>
            </a:lvl6pPr>
            <a:lvl7pPr algn="ctr">
              <a:lnSpc>
                <a:spcPct val="100000"/>
              </a:lnSpc>
              <a:spcBef>
                <a:spcPts val="0"/>
              </a:spcBef>
              <a:spcAft>
                <a:spcPts val="0"/>
              </a:spcAft>
              <a:buSzPts val="2800"/>
              <a:buNone/>
              <a:defRPr sz="2800"/>
            </a:lvl7pPr>
            <a:lvl8pPr algn="ctr">
              <a:lnSpc>
                <a:spcPct val="100000"/>
              </a:lnSpc>
              <a:spcBef>
                <a:spcPts val="0"/>
              </a:spcBef>
              <a:spcAft>
                <a:spcPts val="0"/>
              </a:spcAft>
              <a:buSzPts val="2800"/>
              <a:buNone/>
              <a:defRPr sz="2800"/>
            </a:lvl8pPr>
            <a:lvl9pPr algn="ctr">
              <a:lnSpc>
                <a:spcPct val="100000"/>
              </a:lnSpc>
              <a:spcBef>
                <a:spcPts val="0"/>
              </a:spcBef>
              <a:spcAft>
                <a:spcPts val="0"/>
              </a:spcAft>
              <a:buSzPts val="2800"/>
              <a:buNone/>
              <a:defRPr sz="2800"/>
            </a:lvl9pPr>
          </a:lstStyle>
          <a:p>
            <a:endParaRPr/>
          </a:p>
        </p:txBody>
      </p:sp>
      <p:sp>
        <p:nvSpPr>
          <p:cNvPr id="13" name="Google Shape;13;g155128099b7_1_14">
            <a:extLst>
              <a:ext uri="{FF2B5EF4-FFF2-40B4-BE49-F238E27FC236}">
                <a16:creationId xmlns:a16="http://schemas.microsoft.com/office/drawing/2014/main" id="{AA1F4722-A680-4099-AB85-BAD13FCD146E}"/>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p:cSld name="TITLE_AND_BODY">
    <p:bg>
      <p:bgPr>
        <a:solidFill>
          <a:schemeClr val="lt2"/>
        </a:solidFill>
        <a:effectLst/>
      </p:bgPr>
    </p:bg>
    <p:spTree>
      <p:nvGrpSpPr>
        <p:cNvPr id="1" name=""/>
        <p:cNvGrpSpPr/>
        <p:nvPr/>
      </p:nvGrpSpPr>
      <p:grpSpPr>
        <a:xfrm>
          <a:off x="0" y="0"/>
          <a:ext cx="0" cy="0"/>
          <a:chOff x="0" y="0"/>
          <a:chExt cx="0" cy="0"/>
        </a:xfrm>
      </p:grpSpPr>
      <p:sp>
        <p:nvSpPr>
          <p:cNvPr id="15" name="Google Shape;15;g155128099b7_1_21">
            <a:extLst>
              <a:ext uri="{FF2B5EF4-FFF2-40B4-BE49-F238E27FC236}">
                <a16:creationId xmlns:a16="http://schemas.microsoft.com/office/drawing/2014/main" id="{B786F6D4-05D3-431C-A9D8-C8DBEFBD5F18}"/>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algn="l">
              <a:lnSpc>
                <a:spcPct val="100000"/>
              </a:lnSpc>
              <a:spcBef>
                <a:spcPts val="0"/>
              </a:spcBef>
              <a:spcAft>
                <a:spcPts val="0"/>
              </a:spcAft>
              <a:buClr>
                <a:schemeClr val="accent1"/>
              </a:buClr>
              <a:buSzPts val="2800"/>
              <a:buNone/>
              <a:defRPr>
                <a:solidFill>
                  <a:schemeClr val="accent1"/>
                </a:solidFill>
              </a:defRPr>
            </a:lvl1pPr>
            <a:lvl2pPr algn="l">
              <a:lnSpc>
                <a:spcPct val="100000"/>
              </a:lnSpc>
              <a:spcBef>
                <a:spcPts val="0"/>
              </a:spcBef>
              <a:spcAft>
                <a:spcPts val="0"/>
              </a:spcAft>
              <a:buClr>
                <a:schemeClr val="accent1"/>
              </a:buClr>
              <a:buSzPts val="2800"/>
              <a:buNone/>
              <a:defRPr>
                <a:solidFill>
                  <a:schemeClr val="accent1"/>
                </a:solidFill>
              </a:defRPr>
            </a:lvl2pPr>
            <a:lvl3pPr algn="l">
              <a:lnSpc>
                <a:spcPct val="100000"/>
              </a:lnSpc>
              <a:spcBef>
                <a:spcPts val="0"/>
              </a:spcBef>
              <a:spcAft>
                <a:spcPts val="0"/>
              </a:spcAft>
              <a:buClr>
                <a:schemeClr val="accent1"/>
              </a:buClr>
              <a:buSzPts val="2800"/>
              <a:buNone/>
              <a:defRPr>
                <a:solidFill>
                  <a:schemeClr val="accent1"/>
                </a:solidFill>
              </a:defRPr>
            </a:lvl3pPr>
            <a:lvl4pPr algn="l">
              <a:lnSpc>
                <a:spcPct val="100000"/>
              </a:lnSpc>
              <a:spcBef>
                <a:spcPts val="0"/>
              </a:spcBef>
              <a:spcAft>
                <a:spcPts val="0"/>
              </a:spcAft>
              <a:buClr>
                <a:schemeClr val="accent1"/>
              </a:buClr>
              <a:buSzPts val="2800"/>
              <a:buNone/>
              <a:defRPr>
                <a:solidFill>
                  <a:schemeClr val="accent1"/>
                </a:solidFill>
              </a:defRPr>
            </a:lvl4pPr>
            <a:lvl5pPr algn="l">
              <a:lnSpc>
                <a:spcPct val="100000"/>
              </a:lnSpc>
              <a:spcBef>
                <a:spcPts val="0"/>
              </a:spcBef>
              <a:spcAft>
                <a:spcPts val="0"/>
              </a:spcAft>
              <a:buClr>
                <a:schemeClr val="accent1"/>
              </a:buClr>
              <a:buSzPts val="2800"/>
              <a:buNone/>
              <a:defRPr>
                <a:solidFill>
                  <a:schemeClr val="accent1"/>
                </a:solidFill>
              </a:defRPr>
            </a:lvl5pPr>
            <a:lvl6pPr algn="l">
              <a:lnSpc>
                <a:spcPct val="100000"/>
              </a:lnSpc>
              <a:spcBef>
                <a:spcPts val="0"/>
              </a:spcBef>
              <a:spcAft>
                <a:spcPts val="0"/>
              </a:spcAft>
              <a:buClr>
                <a:schemeClr val="accent1"/>
              </a:buClr>
              <a:buSzPts val="2800"/>
              <a:buNone/>
              <a:defRPr>
                <a:solidFill>
                  <a:schemeClr val="accent1"/>
                </a:solidFill>
              </a:defRPr>
            </a:lvl6pPr>
            <a:lvl7pPr algn="l">
              <a:lnSpc>
                <a:spcPct val="100000"/>
              </a:lnSpc>
              <a:spcBef>
                <a:spcPts val="0"/>
              </a:spcBef>
              <a:spcAft>
                <a:spcPts val="0"/>
              </a:spcAft>
              <a:buClr>
                <a:schemeClr val="accent1"/>
              </a:buClr>
              <a:buSzPts val="2800"/>
              <a:buNone/>
              <a:defRPr>
                <a:solidFill>
                  <a:schemeClr val="accent1"/>
                </a:solidFill>
              </a:defRPr>
            </a:lvl7pPr>
            <a:lvl8pPr algn="l">
              <a:lnSpc>
                <a:spcPct val="100000"/>
              </a:lnSpc>
              <a:spcBef>
                <a:spcPts val="0"/>
              </a:spcBef>
              <a:spcAft>
                <a:spcPts val="0"/>
              </a:spcAft>
              <a:buClr>
                <a:schemeClr val="accent1"/>
              </a:buClr>
              <a:buSzPts val="2800"/>
              <a:buNone/>
              <a:defRPr>
                <a:solidFill>
                  <a:schemeClr val="accent1"/>
                </a:solidFill>
              </a:defRPr>
            </a:lvl8pPr>
            <a:lvl9pPr algn="l">
              <a:lnSpc>
                <a:spcPct val="100000"/>
              </a:lnSpc>
              <a:spcBef>
                <a:spcPts val="0"/>
              </a:spcBef>
              <a:spcAft>
                <a:spcPts val="0"/>
              </a:spcAft>
              <a:buClr>
                <a:schemeClr val="accent1"/>
              </a:buClr>
              <a:buSzPts val="2800"/>
              <a:buNone/>
              <a:defRPr>
                <a:solidFill>
                  <a:schemeClr val="accent1"/>
                </a:solidFill>
              </a:defRPr>
            </a:lvl9pPr>
          </a:lstStyle>
          <a:p>
            <a:endParaRPr/>
          </a:p>
        </p:txBody>
      </p:sp>
      <p:sp>
        <p:nvSpPr>
          <p:cNvPr id="16" name="Google Shape;16;g155128099b7_1_21">
            <a:extLst>
              <a:ext uri="{FF2B5EF4-FFF2-40B4-BE49-F238E27FC236}">
                <a16:creationId xmlns:a16="http://schemas.microsoft.com/office/drawing/2014/main" id="{D88626DA-58A2-44B5-80F1-50F04620EF6B}"/>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rmAutofit/>
          </a:bodyPr>
          <a:lstStyle>
            <a:lvl1pPr marL="457200" indent="-342900" algn="l">
              <a:lnSpc>
                <a:spcPct val="115000"/>
              </a:lnSpc>
              <a:spcBef>
                <a:spcPts val="0"/>
              </a:spcBef>
              <a:spcAft>
                <a:spcPts val="0"/>
              </a:spcAft>
              <a:buClr>
                <a:srgbClr val="001666"/>
              </a:buClr>
              <a:buSzPts val="1800"/>
              <a:buChar char="●"/>
              <a:defRPr>
                <a:solidFill>
                  <a:srgbClr val="001666"/>
                </a:solidFill>
              </a:defRPr>
            </a:lvl1pPr>
            <a:lvl2pPr marL="914400" indent="-317500" algn="l">
              <a:lnSpc>
                <a:spcPct val="115000"/>
              </a:lnSpc>
              <a:spcBef>
                <a:spcPts val="0"/>
              </a:spcBef>
              <a:spcAft>
                <a:spcPts val="0"/>
              </a:spcAft>
              <a:buClr>
                <a:srgbClr val="001666"/>
              </a:buClr>
              <a:buSzPts val="1400"/>
              <a:buChar char="○"/>
              <a:defRPr>
                <a:solidFill>
                  <a:srgbClr val="001666"/>
                </a:solidFill>
              </a:defRPr>
            </a:lvl2pPr>
            <a:lvl3pPr marL="1371600" indent="-317500" algn="l">
              <a:lnSpc>
                <a:spcPct val="115000"/>
              </a:lnSpc>
              <a:spcBef>
                <a:spcPts val="0"/>
              </a:spcBef>
              <a:spcAft>
                <a:spcPts val="0"/>
              </a:spcAft>
              <a:buClr>
                <a:srgbClr val="001666"/>
              </a:buClr>
              <a:buSzPts val="1400"/>
              <a:buChar char="■"/>
              <a:defRPr>
                <a:solidFill>
                  <a:srgbClr val="001666"/>
                </a:solidFill>
              </a:defRPr>
            </a:lvl3pPr>
            <a:lvl4pPr marL="1828800" indent="-317500" algn="l">
              <a:lnSpc>
                <a:spcPct val="115000"/>
              </a:lnSpc>
              <a:spcBef>
                <a:spcPts val="0"/>
              </a:spcBef>
              <a:spcAft>
                <a:spcPts val="0"/>
              </a:spcAft>
              <a:buClr>
                <a:srgbClr val="001666"/>
              </a:buClr>
              <a:buSzPts val="1400"/>
              <a:buChar char="●"/>
              <a:defRPr>
                <a:solidFill>
                  <a:srgbClr val="001666"/>
                </a:solidFill>
              </a:defRPr>
            </a:lvl4pPr>
            <a:lvl5pPr marL="2286000" indent="-317500" algn="l">
              <a:lnSpc>
                <a:spcPct val="115000"/>
              </a:lnSpc>
              <a:spcBef>
                <a:spcPts val="0"/>
              </a:spcBef>
              <a:spcAft>
                <a:spcPts val="0"/>
              </a:spcAft>
              <a:buClr>
                <a:srgbClr val="001666"/>
              </a:buClr>
              <a:buSzPts val="1400"/>
              <a:buChar char="○"/>
              <a:defRPr>
                <a:solidFill>
                  <a:srgbClr val="001666"/>
                </a:solidFill>
              </a:defRPr>
            </a:lvl5pPr>
            <a:lvl6pPr marL="2743200" indent="-317500" algn="l">
              <a:lnSpc>
                <a:spcPct val="115000"/>
              </a:lnSpc>
              <a:spcBef>
                <a:spcPts val="0"/>
              </a:spcBef>
              <a:spcAft>
                <a:spcPts val="0"/>
              </a:spcAft>
              <a:buClr>
                <a:srgbClr val="001666"/>
              </a:buClr>
              <a:buSzPts val="1400"/>
              <a:buChar char="■"/>
              <a:defRPr>
                <a:solidFill>
                  <a:srgbClr val="001666"/>
                </a:solidFill>
              </a:defRPr>
            </a:lvl6pPr>
            <a:lvl7pPr marL="3200400" indent="-317500" algn="l">
              <a:lnSpc>
                <a:spcPct val="115000"/>
              </a:lnSpc>
              <a:spcBef>
                <a:spcPts val="0"/>
              </a:spcBef>
              <a:spcAft>
                <a:spcPts val="0"/>
              </a:spcAft>
              <a:buClr>
                <a:srgbClr val="001666"/>
              </a:buClr>
              <a:buSzPts val="1400"/>
              <a:buChar char="●"/>
              <a:defRPr>
                <a:solidFill>
                  <a:srgbClr val="001666"/>
                </a:solidFill>
              </a:defRPr>
            </a:lvl7pPr>
            <a:lvl8pPr marL="3657600" indent="-317500" algn="l">
              <a:lnSpc>
                <a:spcPct val="115000"/>
              </a:lnSpc>
              <a:spcBef>
                <a:spcPts val="0"/>
              </a:spcBef>
              <a:spcAft>
                <a:spcPts val="0"/>
              </a:spcAft>
              <a:buClr>
                <a:srgbClr val="001666"/>
              </a:buClr>
              <a:buSzPts val="1400"/>
              <a:buChar char="○"/>
              <a:defRPr>
                <a:solidFill>
                  <a:srgbClr val="001666"/>
                </a:solidFill>
              </a:defRPr>
            </a:lvl8pPr>
            <a:lvl9pPr marL="4114800" indent="-317500" algn="l">
              <a:lnSpc>
                <a:spcPct val="115000"/>
              </a:lnSpc>
              <a:spcBef>
                <a:spcPts val="0"/>
              </a:spcBef>
              <a:spcAft>
                <a:spcPts val="0"/>
              </a:spcAft>
              <a:buClr>
                <a:srgbClr val="001666"/>
              </a:buClr>
              <a:buSzPts val="1400"/>
              <a:buChar char="■"/>
              <a:defRPr>
                <a:solidFill>
                  <a:srgbClr val="001666"/>
                </a:solidFill>
              </a:defRPr>
            </a:lvl9pPr>
          </a:lstStyle>
          <a:p>
            <a:endParaRPr/>
          </a:p>
        </p:txBody>
      </p:sp>
      <p:sp>
        <p:nvSpPr>
          <p:cNvPr id="17" name="Google Shape;17;g155128099b7_1_21">
            <a:extLst>
              <a:ext uri="{FF2B5EF4-FFF2-40B4-BE49-F238E27FC236}">
                <a16:creationId xmlns:a16="http://schemas.microsoft.com/office/drawing/2014/main" id="{ECD1A4A1-BB7F-4878-9245-FEC951EC2A50}"/>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
        <p:cNvGrpSpPr/>
        <p:nvPr/>
      </p:nvGrpSpPr>
      <p:grpSpPr>
        <a:xfrm>
          <a:off x="0" y="0"/>
          <a:ext cx="0" cy="0"/>
          <a:chOff x="0" y="0"/>
          <a:chExt cx="0" cy="0"/>
        </a:xfrm>
      </p:grpSpPr>
      <p:sp>
        <p:nvSpPr>
          <p:cNvPr id="25" name="Google Shape;25;g155128099b7_1_18">
            <a:extLst>
              <a:ext uri="{FF2B5EF4-FFF2-40B4-BE49-F238E27FC236}">
                <a16:creationId xmlns:a16="http://schemas.microsoft.com/office/drawing/2014/main" id="{93215E41-2332-4E88-A6CD-DCC4B3DECCD0}"/>
              </a:ext>
            </a:extLst>
          </p:cNvPr>
          <p:cNvSpPr>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ormAutofit/>
          </a:bodyPr>
          <a:lstStyle>
            <a:lvl1pPr algn="ctr">
              <a:lnSpc>
                <a:spcPct val="100000"/>
              </a:lnSpc>
              <a:spcBef>
                <a:spcPts val="0"/>
              </a:spcBef>
              <a:spcAft>
                <a:spcPts val="0"/>
              </a:spcAft>
              <a:buSzPts val="3600"/>
              <a:buNone/>
              <a:defRPr sz="3600"/>
            </a:lvl1pPr>
            <a:lvl2pPr algn="ctr">
              <a:lnSpc>
                <a:spcPct val="100000"/>
              </a:lnSpc>
              <a:spcBef>
                <a:spcPts val="0"/>
              </a:spcBef>
              <a:spcAft>
                <a:spcPts val="0"/>
              </a:spcAft>
              <a:buSzPts val="3600"/>
              <a:buNone/>
              <a:defRPr sz="3600"/>
            </a:lvl2pPr>
            <a:lvl3pPr algn="ctr">
              <a:lnSpc>
                <a:spcPct val="100000"/>
              </a:lnSpc>
              <a:spcBef>
                <a:spcPts val="0"/>
              </a:spcBef>
              <a:spcAft>
                <a:spcPts val="0"/>
              </a:spcAft>
              <a:buSzPts val="3600"/>
              <a:buNone/>
              <a:defRPr sz="3600"/>
            </a:lvl3pPr>
            <a:lvl4pPr algn="ctr">
              <a:lnSpc>
                <a:spcPct val="100000"/>
              </a:lnSpc>
              <a:spcBef>
                <a:spcPts val="0"/>
              </a:spcBef>
              <a:spcAft>
                <a:spcPts val="0"/>
              </a:spcAft>
              <a:buSzPts val="3600"/>
              <a:buNone/>
              <a:defRPr sz="3600"/>
            </a:lvl4pPr>
            <a:lvl5pPr algn="ctr">
              <a:lnSpc>
                <a:spcPct val="100000"/>
              </a:lnSpc>
              <a:spcBef>
                <a:spcPts val="0"/>
              </a:spcBef>
              <a:spcAft>
                <a:spcPts val="0"/>
              </a:spcAft>
              <a:buSzPts val="3600"/>
              <a:buNone/>
              <a:defRPr sz="3600"/>
            </a:lvl5pPr>
            <a:lvl6pPr algn="ctr">
              <a:lnSpc>
                <a:spcPct val="100000"/>
              </a:lnSpc>
              <a:spcBef>
                <a:spcPts val="0"/>
              </a:spcBef>
              <a:spcAft>
                <a:spcPts val="0"/>
              </a:spcAft>
              <a:buSzPts val="3600"/>
              <a:buNone/>
              <a:defRPr sz="3600"/>
            </a:lvl6pPr>
            <a:lvl7pPr algn="ctr">
              <a:lnSpc>
                <a:spcPct val="100000"/>
              </a:lnSpc>
              <a:spcBef>
                <a:spcPts val="0"/>
              </a:spcBef>
              <a:spcAft>
                <a:spcPts val="0"/>
              </a:spcAft>
              <a:buSzPts val="3600"/>
              <a:buNone/>
              <a:defRPr sz="3600"/>
            </a:lvl7pPr>
            <a:lvl8pPr algn="ctr">
              <a:lnSpc>
                <a:spcPct val="100000"/>
              </a:lnSpc>
              <a:spcBef>
                <a:spcPts val="0"/>
              </a:spcBef>
              <a:spcAft>
                <a:spcPts val="0"/>
              </a:spcAft>
              <a:buSzPts val="3600"/>
              <a:buNone/>
              <a:defRPr sz="3600"/>
            </a:lvl8pPr>
            <a:lvl9pPr algn="ctr">
              <a:lnSpc>
                <a:spcPct val="100000"/>
              </a:lnSpc>
              <a:spcBef>
                <a:spcPts val="0"/>
              </a:spcBef>
              <a:spcAft>
                <a:spcPts val="0"/>
              </a:spcAft>
              <a:buSzPts val="3600"/>
              <a:buNone/>
              <a:defRPr sz="3600"/>
            </a:lvl9pPr>
          </a:lstStyle>
          <a:p>
            <a:endParaRPr/>
          </a:p>
        </p:txBody>
      </p:sp>
      <p:sp>
        <p:nvSpPr>
          <p:cNvPr id="26" name="Google Shape;26;g155128099b7_1_18">
            <a:extLst>
              <a:ext uri="{FF2B5EF4-FFF2-40B4-BE49-F238E27FC236}">
                <a16:creationId xmlns:a16="http://schemas.microsoft.com/office/drawing/2014/main" id="{FF1F10DF-06CE-4C8B-88E0-66634F37CF73}"/>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
    <p:spTree>
      <p:nvGrpSpPr>
        <p:cNvPr id="1" name=""/>
        <p:cNvGrpSpPr/>
        <p:nvPr/>
      </p:nvGrpSpPr>
      <p:grpSpPr>
        <a:xfrm>
          <a:off x="0" y="0"/>
          <a:ext cx="0" cy="0"/>
          <a:chOff x="0" y="0"/>
          <a:chExt cx="0" cy="0"/>
        </a:xfrm>
      </p:grpSpPr>
      <p:sp>
        <p:nvSpPr>
          <p:cNvPr id="28" name="Google Shape;28;g155128099b7_1_25">
            <a:extLst>
              <a:ext uri="{FF2B5EF4-FFF2-40B4-BE49-F238E27FC236}">
                <a16:creationId xmlns:a16="http://schemas.microsoft.com/office/drawing/2014/main" id="{9C63DE68-334D-4FAC-B54F-9B8970C2E2C2}"/>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algn="l">
              <a:lnSpc>
                <a:spcPct val="100000"/>
              </a:lnSpc>
              <a:spcBef>
                <a:spcPts val="0"/>
              </a:spcBef>
              <a:spcAft>
                <a:spcPts val="0"/>
              </a:spcAft>
              <a:buSzPts val="2800"/>
              <a:buNone/>
              <a:defRPr/>
            </a:lvl1pPr>
            <a:lvl2pPr algn="l">
              <a:lnSpc>
                <a:spcPct val="100000"/>
              </a:lnSpc>
              <a:spcBef>
                <a:spcPts val="0"/>
              </a:spcBef>
              <a:spcAft>
                <a:spcPts val="0"/>
              </a:spcAft>
              <a:buSzPts val="2800"/>
              <a:buNone/>
              <a:defRPr/>
            </a:lvl2pPr>
            <a:lvl3pPr algn="l">
              <a:lnSpc>
                <a:spcPct val="100000"/>
              </a:lnSpc>
              <a:spcBef>
                <a:spcPts val="0"/>
              </a:spcBef>
              <a:spcAft>
                <a:spcPts val="0"/>
              </a:spcAft>
              <a:buSzPts val="2800"/>
              <a:buNone/>
              <a:defRPr/>
            </a:lvl3pPr>
            <a:lvl4pPr algn="l">
              <a:lnSpc>
                <a:spcPct val="100000"/>
              </a:lnSpc>
              <a:spcBef>
                <a:spcPts val="0"/>
              </a:spcBef>
              <a:spcAft>
                <a:spcPts val="0"/>
              </a:spcAft>
              <a:buSzPts val="2800"/>
              <a:buNone/>
              <a:defRPr/>
            </a:lvl4pPr>
            <a:lvl5pPr algn="l">
              <a:lnSpc>
                <a:spcPct val="100000"/>
              </a:lnSpc>
              <a:spcBef>
                <a:spcPts val="0"/>
              </a:spcBef>
              <a:spcAft>
                <a:spcPts val="0"/>
              </a:spcAft>
              <a:buSzPts val="2800"/>
              <a:buNone/>
              <a:defRPr/>
            </a:lvl5pPr>
            <a:lvl6pPr algn="l">
              <a:lnSpc>
                <a:spcPct val="100000"/>
              </a:lnSpc>
              <a:spcBef>
                <a:spcPts val="0"/>
              </a:spcBef>
              <a:spcAft>
                <a:spcPts val="0"/>
              </a:spcAft>
              <a:buSzPts val="2800"/>
              <a:buNone/>
              <a:defRPr/>
            </a:lvl6pPr>
            <a:lvl7pPr algn="l">
              <a:lnSpc>
                <a:spcPct val="100000"/>
              </a:lnSpc>
              <a:spcBef>
                <a:spcPts val="0"/>
              </a:spcBef>
              <a:spcAft>
                <a:spcPts val="0"/>
              </a:spcAft>
              <a:buSzPts val="2800"/>
              <a:buNone/>
              <a:defRPr/>
            </a:lvl7pPr>
            <a:lvl8pPr algn="l">
              <a:lnSpc>
                <a:spcPct val="100000"/>
              </a:lnSpc>
              <a:spcBef>
                <a:spcPts val="0"/>
              </a:spcBef>
              <a:spcAft>
                <a:spcPts val="0"/>
              </a:spcAft>
              <a:buSzPts val="2800"/>
              <a:buNone/>
              <a:defRPr/>
            </a:lvl8pPr>
            <a:lvl9pPr algn="l">
              <a:lnSpc>
                <a:spcPct val="100000"/>
              </a:lnSpc>
              <a:spcBef>
                <a:spcPts val="0"/>
              </a:spcBef>
              <a:spcAft>
                <a:spcPts val="0"/>
              </a:spcAft>
              <a:buSzPts val="2800"/>
              <a:buNone/>
              <a:defRPr/>
            </a:lvl9pPr>
          </a:lstStyle>
          <a:p>
            <a:endParaRPr/>
          </a:p>
        </p:txBody>
      </p:sp>
      <p:sp>
        <p:nvSpPr>
          <p:cNvPr id="29" name="Google Shape;29;g155128099b7_1_25">
            <a:extLst>
              <a:ext uri="{FF2B5EF4-FFF2-40B4-BE49-F238E27FC236}">
                <a16:creationId xmlns:a16="http://schemas.microsoft.com/office/drawing/2014/main" id="{88BA7173-BFA0-4E8F-AB28-D93322045943}"/>
              </a:ext>
            </a:extLst>
          </p:cNvPr>
          <p:cNvSpPr>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ormAutofit/>
          </a:bodyPr>
          <a:lstStyle>
            <a:lvl1pPr marL="457200" indent="-317500" algn="l">
              <a:lnSpc>
                <a:spcPct val="115000"/>
              </a:lnSpc>
              <a:spcBef>
                <a:spcPts val="0"/>
              </a:spcBef>
              <a:spcAft>
                <a:spcPts val="0"/>
              </a:spcAft>
              <a:buSzPts val="1400"/>
              <a:buChar char="●"/>
              <a:defRPr sz="1400"/>
            </a:lvl1pPr>
            <a:lvl2pPr marL="914400" indent="-304800" algn="l">
              <a:lnSpc>
                <a:spcPct val="115000"/>
              </a:lnSpc>
              <a:spcBef>
                <a:spcPts val="0"/>
              </a:spcBef>
              <a:spcAft>
                <a:spcPts val="0"/>
              </a:spcAft>
              <a:buSzPts val="1200"/>
              <a:buChar char="○"/>
              <a:defRPr sz="1200"/>
            </a:lvl2pPr>
            <a:lvl3pPr marL="1371600" indent="-304800" algn="l">
              <a:lnSpc>
                <a:spcPct val="115000"/>
              </a:lnSpc>
              <a:spcBef>
                <a:spcPts val="0"/>
              </a:spcBef>
              <a:spcAft>
                <a:spcPts val="0"/>
              </a:spcAft>
              <a:buSzPts val="1200"/>
              <a:buChar char="■"/>
              <a:defRPr sz="1200"/>
            </a:lvl3pPr>
            <a:lvl4pPr marL="1828800" indent="-304800" algn="l">
              <a:lnSpc>
                <a:spcPct val="115000"/>
              </a:lnSpc>
              <a:spcBef>
                <a:spcPts val="0"/>
              </a:spcBef>
              <a:spcAft>
                <a:spcPts val="0"/>
              </a:spcAft>
              <a:buSzPts val="1200"/>
              <a:buChar char="●"/>
              <a:defRPr sz="1200"/>
            </a:lvl4pPr>
            <a:lvl5pPr marL="2286000" indent="-304800" algn="l">
              <a:lnSpc>
                <a:spcPct val="115000"/>
              </a:lnSpc>
              <a:spcBef>
                <a:spcPts val="0"/>
              </a:spcBef>
              <a:spcAft>
                <a:spcPts val="0"/>
              </a:spcAft>
              <a:buSzPts val="1200"/>
              <a:buChar char="○"/>
              <a:defRPr sz="1200"/>
            </a:lvl5pPr>
            <a:lvl6pPr marL="2743200" indent="-304800" algn="l">
              <a:lnSpc>
                <a:spcPct val="115000"/>
              </a:lnSpc>
              <a:spcBef>
                <a:spcPts val="0"/>
              </a:spcBef>
              <a:spcAft>
                <a:spcPts val="0"/>
              </a:spcAft>
              <a:buSzPts val="1200"/>
              <a:buChar char="■"/>
              <a:defRPr sz="1200"/>
            </a:lvl6pPr>
            <a:lvl7pPr marL="3200400" indent="-304800" algn="l">
              <a:lnSpc>
                <a:spcPct val="115000"/>
              </a:lnSpc>
              <a:spcBef>
                <a:spcPts val="0"/>
              </a:spcBef>
              <a:spcAft>
                <a:spcPts val="0"/>
              </a:spcAft>
              <a:buSzPts val="1200"/>
              <a:buChar char="●"/>
              <a:defRPr sz="1200"/>
            </a:lvl7pPr>
            <a:lvl8pPr marL="3657600" indent="-304800" algn="l">
              <a:lnSpc>
                <a:spcPct val="115000"/>
              </a:lnSpc>
              <a:spcBef>
                <a:spcPts val="0"/>
              </a:spcBef>
              <a:spcAft>
                <a:spcPts val="0"/>
              </a:spcAft>
              <a:buSzPts val="1200"/>
              <a:buChar char="○"/>
              <a:defRPr sz="1200"/>
            </a:lvl8pPr>
            <a:lvl9pPr marL="4114800" indent="-304800" algn="l">
              <a:lnSpc>
                <a:spcPct val="115000"/>
              </a:lnSpc>
              <a:spcBef>
                <a:spcPts val="0"/>
              </a:spcBef>
              <a:spcAft>
                <a:spcPts val="0"/>
              </a:spcAft>
              <a:buSzPts val="1200"/>
              <a:buChar char="■"/>
              <a:defRPr sz="1200"/>
            </a:lvl9pPr>
          </a:lstStyle>
          <a:p>
            <a:endParaRPr/>
          </a:p>
        </p:txBody>
      </p:sp>
      <p:sp>
        <p:nvSpPr>
          <p:cNvPr id="30" name="Google Shape;30;g155128099b7_1_25">
            <a:extLst>
              <a:ext uri="{FF2B5EF4-FFF2-40B4-BE49-F238E27FC236}">
                <a16:creationId xmlns:a16="http://schemas.microsoft.com/office/drawing/2014/main" id="{731CCF40-5910-4D0F-A86F-ACE1567409B8}"/>
              </a:ext>
            </a:extLst>
          </p:cNvPr>
          <p:cNvSpPr>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ormAutofit/>
          </a:bodyPr>
          <a:lstStyle>
            <a:lvl1pPr marL="457200" indent="-317500" algn="l">
              <a:lnSpc>
                <a:spcPct val="115000"/>
              </a:lnSpc>
              <a:spcBef>
                <a:spcPts val="0"/>
              </a:spcBef>
              <a:spcAft>
                <a:spcPts val="0"/>
              </a:spcAft>
              <a:buSzPts val="1400"/>
              <a:buChar char="●"/>
              <a:defRPr sz="1400"/>
            </a:lvl1pPr>
            <a:lvl2pPr marL="914400" indent="-304800" algn="l">
              <a:lnSpc>
                <a:spcPct val="115000"/>
              </a:lnSpc>
              <a:spcBef>
                <a:spcPts val="0"/>
              </a:spcBef>
              <a:spcAft>
                <a:spcPts val="0"/>
              </a:spcAft>
              <a:buSzPts val="1200"/>
              <a:buChar char="○"/>
              <a:defRPr sz="1200"/>
            </a:lvl2pPr>
            <a:lvl3pPr marL="1371600" indent="-304800" algn="l">
              <a:lnSpc>
                <a:spcPct val="115000"/>
              </a:lnSpc>
              <a:spcBef>
                <a:spcPts val="0"/>
              </a:spcBef>
              <a:spcAft>
                <a:spcPts val="0"/>
              </a:spcAft>
              <a:buSzPts val="1200"/>
              <a:buChar char="■"/>
              <a:defRPr sz="1200"/>
            </a:lvl3pPr>
            <a:lvl4pPr marL="1828800" indent="-304800" algn="l">
              <a:lnSpc>
                <a:spcPct val="115000"/>
              </a:lnSpc>
              <a:spcBef>
                <a:spcPts val="0"/>
              </a:spcBef>
              <a:spcAft>
                <a:spcPts val="0"/>
              </a:spcAft>
              <a:buSzPts val="1200"/>
              <a:buChar char="●"/>
              <a:defRPr sz="1200"/>
            </a:lvl4pPr>
            <a:lvl5pPr marL="2286000" indent="-304800" algn="l">
              <a:lnSpc>
                <a:spcPct val="115000"/>
              </a:lnSpc>
              <a:spcBef>
                <a:spcPts val="0"/>
              </a:spcBef>
              <a:spcAft>
                <a:spcPts val="0"/>
              </a:spcAft>
              <a:buSzPts val="1200"/>
              <a:buChar char="○"/>
              <a:defRPr sz="1200"/>
            </a:lvl5pPr>
            <a:lvl6pPr marL="2743200" indent="-304800" algn="l">
              <a:lnSpc>
                <a:spcPct val="115000"/>
              </a:lnSpc>
              <a:spcBef>
                <a:spcPts val="0"/>
              </a:spcBef>
              <a:spcAft>
                <a:spcPts val="0"/>
              </a:spcAft>
              <a:buSzPts val="1200"/>
              <a:buChar char="■"/>
              <a:defRPr sz="1200"/>
            </a:lvl6pPr>
            <a:lvl7pPr marL="3200400" indent="-304800" algn="l">
              <a:lnSpc>
                <a:spcPct val="115000"/>
              </a:lnSpc>
              <a:spcBef>
                <a:spcPts val="0"/>
              </a:spcBef>
              <a:spcAft>
                <a:spcPts val="0"/>
              </a:spcAft>
              <a:buSzPts val="1200"/>
              <a:buChar char="●"/>
              <a:defRPr sz="1200"/>
            </a:lvl7pPr>
            <a:lvl8pPr marL="3657600" indent="-304800" algn="l">
              <a:lnSpc>
                <a:spcPct val="115000"/>
              </a:lnSpc>
              <a:spcBef>
                <a:spcPts val="0"/>
              </a:spcBef>
              <a:spcAft>
                <a:spcPts val="0"/>
              </a:spcAft>
              <a:buSzPts val="1200"/>
              <a:buChar char="○"/>
              <a:defRPr sz="1200"/>
            </a:lvl8pPr>
            <a:lvl9pPr marL="4114800" indent="-304800" algn="l">
              <a:lnSpc>
                <a:spcPct val="115000"/>
              </a:lnSpc>
              <a:spcBef>
                <a:spcPts val="0"/>
              </a:spcBef>
              <a:spcAft>
                <a:spcPts val="0"/>
              </a:spcAft>
              <a:buSzPts val="1200"/>
              <a:buChar char="■"/>
              <a:defRPr sz="1200"/>
            </a:lvl9pPr>
          </a:lstStyle>
          <a:p>
            <a:endParaRPr/>
          </a:p>
        </p:txBody>
      </p:sp>
      <p:sp>
        <p:nvSpPr>
          <p:cNvPr id="31" name="Google Shape;31;g155128099b7_1_25">
            <a:extLst>
              <a:ext uri="{FF2B5EF4-FFF2-40B4-BE49-F238E27FC236}">
                <a16:creationId xmlns:a16="http://schemas.microsoft.com/office/drawing/2014/main" id="{64DFFC76-3718-42C9-B1B2-2C34F7805513}"/>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
        <p:cNvGrpSpPr/>
        <p:nvPr/>
      </p:nvGrpSpPr>
      <p:grpSpPr>
        <a:xfrm>
          <a:off x="0" y="0"/>
          <a:ext cx="0" cy="0"/>
          <a:chOff x="0" y="0"/>
          <a:chExt cx="0" cy="0"/>
        </a:xfrm>
      </p:grpSpPr>
      <p:sp>
        <p:nvSpPr>
          <p:cNvPr id="33" name="Google Shape;33;g155128099b7_1_30">
            <a:extLst>
              <a:ext uri="{FF2B5EF4-FFF2-40B4-BE49-F238E27FC236}">
                <a16:creationId xmlns:a16="http://schemas.microsoft.com/office/drawing/2014/main" id="{377E13E2-DC58-4793-BB23-B88040F72BD6}"/>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algn="l">
              <a:lnSpc>
                <a:spcPct val="100000"/>
              </a:lnSpc>
              <a:spcBef>
                <a:spcPts val="0"/>
              </a:spcBef>
              <a:spcAft>
                <a:spcPts val="0"/>
              </a:spcAft>
              <a:buSzPts val="2800"/>
              <a:buNone/>
              <a:defRPr/>
            </a:lvl1pPr>
            <a:lvl2pPr algn="l">
              <a:lnSpc>
                <a:spcPct val="100000"/>
              </a:lnSpc>
              <a:spcBef>
                <a:spcPts val="0"/>
              </a:spcBef>
              <a:spcAft>
                <a:spcPts val="0"/>
              </a:spcAft>
              <a:buSzPts val="2800"/>
              <a:buNone/>
              <a:defRPr/>
            </a:lvl2pPr>
            <a:lvl3pPr algn="l">
              <a:lnSpc>
                <a:spcPct val="100000"/>
              </a:lnSpc>
              <a:spcBef>
                <a:spcPts val="0"/>
              </a:spcBef>
              <a:spcAft>
                <a:spcPts val="0"/>
              </a:spcAft>
              <a:buSzPts val="2800"/>
              <a:buNone/>
              <a:defRPr/>
            </a:lvl3pPr>
            <a:lvl4pPr algn="l">
              <a:lnSpc>
                <a:spcPct val="100000"/>
              </a:lnSpc>
              <a:spcBef>
                <a:spcPts val="0"/>
              </a:spcBef>
              <a:spcAft>
                <a:spcPts val="0"/>
              </a:spcAft>
              <a:buSzPts val="2800"/>
              <a:buNone/>
              <a:defRPr/>
            </a:lvl4pPr>
            <a:lvl5pPr algn="l">
              <a:lnSpc>
                <a:spcPct val="100000"/>
              </a:lnSpc>
              <a:spcBef>
                <a:spcPts val="0"/>
              </a:spcBef>
              <a:spcAft>
                <a:spcPts val="0"/>
              </a:spcAft>
              <a:buSzPts val="2800"/>
              <a:buNone/>
              <a:defRPr/>
            </a:lvl5pPr>
            <a:lvl6pPr algn="l">
              <a:lnSpc>
                <a:spcPct val="100000"/>
              </a:lnSpc>
              <a:spcBef>
                <a:spcPts val="0"/>
              </a:spcBef>
              <a:spcAft>
                <a:spcPts val="0"/>
              </a:spcAft>
              <a:buSzPts val="2800"/>
              <a:buNone/>
              <a:defRPr/>
            </a:lvl6pPr>
            <a:lvl7pPr algn="l">
              <a:lnSpc>
                <a:spcPct val="100000"/>
              </a:lnSpc>
              <a:spcBef>
                <a:spcPts val="0"/>
              </a:spcBef>
              <a:spcAft>
                <a:spcPts val="0"/>
              </a:spcAft>
              <a:buSzPts val="2800"/>
              <a:buNone/>
              <a:defRPr/>
            </a:lvl7pPr>
            <a:lvl8pPr algn="l">
              <a:lnSpc>
                <a:spcPct val="100000"/>
              </a:lnSpc>
              <a:spcBef>
                <a:spcPts val="0"/>
              </a:spcBef>
              <a:spcAft>
                <a:spcPts val="0"/>
              </a:spcAft>
              <a:buSzPts val="2800"/>
              <a:buNone/>
              <a:defRPr/>
            </a:lvl8pPr>
            <a:lvl9pPr algn="l">
              <a:lnSpc>
                <a:spcPct val="100000"/>
              </a:lnSpc>
              <a:spcBef>
                <a:spcPts val="0"/>
              </a:spcBef>
              <a:spcAft>
                <a:spcPts val="0"/>
              </a:spcAft>
              <a:buSzPts val="2800"/>
              <a:buNone/>
              <a:defRPr/>
            </a:lvl9pPr>
          </a:lstStyle>
          <a:p>
            <a:endParaRPr/>
          </a:p>
        </p:txBody>
      </p:sp>
      <p:sp>
        <p:nvSpPr>
          <p:cNvPr id="34" name="Google Shape;34;g155128099b7_1_30">
            <a:extLst>
              <a:ext uri="{FF2B5EF4-FFF2-40B4-BE49-F238E27FC236}">
                <a16:creationId xmlns:a16="http://schemas.microsoft.com/office/drawing/2014/main" id="{49BB5654-2D15-4639-9F34-60F7D9F79831}"/>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
        <p:cNvGrpSpPr/>
        <p:nvPr/>
      </p:nvGrpSpPr>
      <p:grpSpPr>
        <a:xfrm>
          <a:off x="0" y="0"/>
          <a:ext cx="0" cy="0"/>
          <a:chOff x="0" y="0"/>
          <a:chExt cx="0" cy="0"/>
        </a:xfrm>
      </p:grpSpPr>
      <p:sp>
        <p:nvSpPr>
          <p:cNvPr id="36" name="Google Shape;36;g155128099b7_1_33">
            <a:extLst>
              <a:ext uri="{FF2B5EF4-FFF2-40B4-BE49-F238E27FC236}">
                <a16:creationId xmlns:a16="http://schemas.microsoft.com/office/drawing/2014/main" id="{63BB71BE-9269-46F7-A3F3-EFA41A05858A}"/>
              </a:ext>
            </a:extLst>
          </p:cNvPr>
          <p:cNvSpPr>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ormAutofit/>
          </a:bodyPr>
          <a:lstStyle>
            <a:lvl1pPr algn="l">
              <a:lnSpc>
                <a:spcPct val="100000"/>
              </a:lnSpc>
              <a:spcBef>
                <a:spcPts val="0"/>
              </a:spcBef>
              <a:spcAft>
                <a:spcPts val="0"/>
              </a:spcAft>
              <a:buSzPts val="2400"/>
              <a:buNone/>
              <a:defRPr sz="2400"/>
            </a:lvl1pPr>
            <a:lvl2pPr algn="l">
              <a:lnSpc>
                <a:spcPct val="100000"/>
              </a:lnSpc>
              <a:spcBef>
                <a:spcPts val="0"/>
              </a:spcBef>
              <a:spcAft>
                <a:spcPts val="0"/>
              </a:spcAft>
              <a:buSzPts val="2400"/>
              <a:buNone/>
              <a:defRPr sz="2400"/>
            </a:lvl2pPr>
            <a:lvl3pPr algn="l">
              <a:lnSpc>
                <a:spcPct val="100000"/>
              </a:lnSpc>
              <a:spcBef>
                <a:spcPts val="0"/>
              </a:spcBef>
              <a:spcAft>
                <a:spcPts val="0"/>
              </a:spcAft>
              <a:buSzPts val="2400"/>
              <a:buNone/>
              <a:defRPr sz="2400"/>
            </a:lvl3pPr>
            <a:lvl4pPr algn="l">
              <a:lnSpc>
                <a:spcPct val="100000"/>
              </a:lnSpc>
              <a:spcBef>
                <a:spcPts val="0"/>
              </a:spcBef>
              <a:spcAft>
                <a:spcPts val="0"/>
              </a:spcAft>
              <a:buSzPts val="2400"/>
              <a:buNone/>
              <a:defRPr sz="2400"/>
            </a:lvl4pPr>
            <a:lvl5pPr algn="l">
              <a:lnSpc>
                <a:spcPct val="100000"/>
              </a:lnSpc>
              <a:spcBef>
                <a:spcPts val="0"/>
              </a:spcBef>
              <a:spcAft>
                <a:spcPts val="0"/>
              </a:spcAft>
              <a:buSzPts val="2400"/>
              <a:buNone/>
              <a:defRPr sz="2400"/>
            </a:lvl5pPr>
            <a:lvl6pPr algn="l">
              <a:lnSpc>
                <a:spcPct val="100000"/>
              </a:lnSpc>
              <a:spcBef>
                <a:spcPts val="0"/>
              </a:spcBef>
              <a:spcAft>
                <a:spcPts val="0"/>
              </a:spcAft>
              <a:buSzPts val="2400"/>
              <a:buNone/>
              <a:defRPr sz="2400"/>
            </a:lvl6pPr>
            <a:lvl7pPr algn="l">
              <a:lnSpc>
                <a:spcPct val="100000"/>
              </a:lnSpc>
              <a:spcBef>
                <a:spcPts val="0"/>
              </a:spcBef>
              <a:spcAft>
                <a:spcPts val="0"/>
              </a:spcAft>
              <a:buSzPts val="2400"/>
              <a:buNone/>
              <a:defRPr sz="2400"/>
            </a:lvl7pPr>
            <a:lvl8pPr algn="l">
              <a:lnSpc>
                <a:spcPct val="100000"/>
              </a:lnSpc>
              <a:spcBef>
                <a:spcPts val="0"/>
              </a:spcBef>
              <a:spcAft>
                <a:spcPts val="0"/>
              </a:spcAft>
              <a:buSzPts val="2400"/>
              <a:buNone/>
              <a:defRPr sz="2400"/>
            </a:lvl8pPr>
            <a:lvl9pPr algn="l">
              <a:lnSpc>
                <a:spcPct val="100000"/>
              </a:lnSpc>
              <a:spcBef>
                <a:spcPts val="0"/>
              </a:spcBef>
              <a:spcAft>
                <a:spcPts val="0"/>
              </a:spcAft>
              <a:buSzPts val="2400"/>
              <a:buNone/>
              <a:defRPr sz="2400"/>
            </a:lvl9pPr>
          </a:lstStyle>
          <a:p>
            <a:endParaRPr/>
          </a:p>
        </p:txBody>
      </p:sp>
      <p:sp>
        <p:nvSpPr>
          <p:cNvPr id="37" name="Google Shape;37;g155128099b7_1_33">
            <a:extLst>
              <a:ext uri="{FF2B5EF4-FFF2-40B4-BE49-F238E27FC236}">
                <a16:creationId xmlns:a16="http://schemas.microsoft.com/office/drawing/2014/main" id="{6228BC51-A5BA-4405-BB30-F4BBBEABE7AC}"/>
              </a:ext>
            </a:extLst>
          </p:cNvPr>
          <p:cNvSpPr>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ormAutofit/>
          </a:bodyPr>
          <a:lstStyle>
            <a:lvl1pPr marL="457200" indent="-304800" algn="l">
              <a:lnSpc>
                <a:spcPct val="115000"/>
              </a:lnSpc>
              <a:spcBef>
                <a:spcPts val="0"/>
              </a:spcBef>
              <a:spcAft>
                <a:spcPts val="0"/>
              </a:spcAft>
              <a:buSzPts val="1200"/>
              <a:buChar char="●"/>
              <a:defRPr sz="1200"/>
            </a:lvl1pPr>
            <a:lvl2pPr marL="914400" indent="-304800" algn="l">
              <a:lnSpc>
                <a:spcPct val="115000"/>
              </a:lnSpc>
              <a:spcBef>
                <a:spcPts val="0"/>
              </a:spcBef>
              <a:spcAft>
                <a:spcPts val="0"/>
              </a:spcAft>
              <a:buSzPts val="1200"/>
              <a:buChar char="○"/>
              <a:defRPr sz="1200"/>
            </a:lvl2pPr>
            <a:lvl3pPr marL="1371600" indent="-304800" algn="l">
              <a:lnSpc>
                <a:spcPct val="115000"/>
              </a:lnSpc>
              <a:spcBef>
                <a:spcPts val="0"/>
              </a:spcBef>
              <a:spcAft>
                <a:spcPts val="0"/>
              </a:spcAft>
              <a:buSzPts val="1200"/>
              <a:buChar char="■"/>
              <a:defRPr sz="1200"/>
            </a:lvl3pPr>
            <a:lvl4pPr marL="1828800" indent="-304800" algn="l">
              <a:lnSpc>
                <a:spcPct val="115000"/>
              </a:lnSpc>
              <a:spcBef>
                <a:spcPts val="0"/>
              </a:spcBef>
              <a:spcAft>
                <a:spcPts val="0"/>
              </a:spcAft>
              <a:buSzPts val="1200"/>
              <a:buChar char="●"/>
              <a:defRPr sz="1200"/>
            </a:lvl4pPr>
            <a:lvl5pPr marL="2286000" indent="-304800" algn="l">
              <a:lnSpc>
                <a:spcPct val="115000"/>
              </a:lnSpc>
              <a:spcBef>
                <a:spcPts val="0"/>
              </a:spcBef>
              <a:spcAft>
                <a:spcPts val="0"/>
              </a:spcAft>
              <a:buSzPts val="1200"/>
              <a:buChar char="○"/>
              <a:defRPr sz="1200"/>
            </a:lvl5pPr>
            <a:lvl6pPr marL="2743200" indent="-304800" algn="l">
              <a:lnSpc>
                <a:spcPct val="115000"/>
              </a:lnSpc>
              <a:spcBef>
                <a:spcPts val="0"/>
              </a:spcBef>
              <a:spcAft>
                <a:spcPts val="0"/>
              </a:spcAft>
              <a:buSzPts val="1200"/>
              <a:buChar char="■"/>
              <a:defRPr sz="1200"/>
            </a:lvl6pPr>
            <a:lvl7pPr marL="3200400" indent="-304800" algn="l">
              <a:lnSpc>
                <a:spcPct val="115000"/>
              </a:lnSpc>
              <a:spcBef>
                <a:spcPts val="0"/>
              </a:spcBef>
              <a:spcAft>
                <a:spcPts val="0"/>
              </a:spcAft>
              <a:buSzPts val="1200"/>
              <a:buChar char="●"/>
              <a:defRPr sz="1200"/>
            </a:lvl7pPr>
            <a:lvl8pPr marL="3657600" indent="-304800" algn="l">
              <a:lnSpc>
                <a:spcPct val="115000"/>
              </a:lnSpc>
              <a:spcBef>
                <a:spcPts val="0"/>
              </a:spcBef>
              <a:spcAft>
                <a:spcPts val="0"/>
              </a:spcAft>
              <a:buSzPts val="1200"/>
              <a:buChar char="○"/>
              <a:defRPr sz="1200"/>
            </a:lvl8pPr>
            <a:lvl9pPr marL="4114800" indent="-304800" algn="l">
              <a:lnSpc>
                <a:spcPct val="115000"/>
              </a:lnSpc>
              <a:spcBef>
                <a:spcPts val="0"/>
              </a:spcBef>
              <a:spcAft>
                <a:spcPts val="0"/>
              </a:spcAft>
              <a:buSzPts val="1200"/>
              <a:buChar char="■"/>
              <a:defRPr sz="1200"/>
            </a:lvl9pPr>
          </a:lstStyle>
          <a:p>
            <a:endParaRPr/>
          </a:p>
        </p:txBody>
      </p:sp>
      <p:sp>
        <p:nvSpPr>
          <p:cNvPr id="38" name="Google Shape;38;g155128099b7_1_33">
            <a:extLst>
              <a:ext uri="{FF2B5EF4-FFF2-40B4-BE49-F238E27FC236}">
                <a16:creationId xmlns:a16="http://schemas.microsoft.com/office/drawing/2014/main" id="{24923105-E000-4028-8E9E-74B6E520709D}"/>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
        <p:cNvGrpSpPr/>
        <p:nvPr/>
      </p:nvGrpSpPr>
      <p:grpSpPr>
        <a:xfrm>
          <a:off x="0" y="0"/>
          <a:ext cx="0" cy="0"/>
          <a:chOff x="0" y="0"/>
          <a:chExt cx="0" cy="0"/>
        </a:xfrm>
      </p:grpSpPr>
      <p:sp>
        <p:nvSpPr>
          <p:cNvPr id="40" name="Google Shape;40;g155128099b7_1_37">
            <a:extLst>
              <a:ext uri="{FF2B5EF4-FFF2-40B4-BE49-F238E27FC236}">
                <a16:creationId xmlns:a16="http://schemas.microsoft.com/office/drawing/2014/main" id="{4D94DCFE-09BF-4231-8569-2657585691CD}"/>
              </a:ext>
            </a:extLst>
          </p:cNvPr>
          <p:cNvSpPr>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ormAutofit/>
          </a:bodyPr>
          <a:lstStyle>
            <a:lvl1pPr algn="l">
              <a:lnSpc>
                <a:spcPct val="100000"/>
              </a:lnSpc>
              <a:spcBef>
                <a:spcPts val="0"/>
              </a:spcBef>
              <a:spcAft>
                <a:spcPts val="0"/>
              </a:spcAft>
              <a:buSzPts val="4800"/>
              <a:buNone/>
              <a:defRPr sz="4800"/>
            </a:lvl1pPr>
            <a:lvl2pPr algn="l">
              <a:lnSpc>
                <a:spcPct val="100000"/>
              </a:lnSpc>
              <a:spcBef>
                <a:spcPts val="0"/>
              </a:spcBef>
              <a:spcAft>
                <a:spcPts val="0"/>
              </a:spcAft>
              <a:buSzPts val="4800"/>
              <a:buNone/>
              <a:defRPr sz="4800"/>
            </a:lvl2pPr>
            <a:lvl3pPr algn="l">
              <a:lnSpc>
                <a:spcPct val="100000"/>
              </a:lnSpc>
              <a:spcBef>
                <a:spcPts val="0"/>
              </a:spcBef>
              <a:spcAft>
                <a:spcPts val="0"/>
              </a:spcAft>
              <a:buSzPts val="4800"/>
              <a:buNone/>
              <a:defRPr sz="4800"/>
            </a:lvl3pPr>
            <a:lvl4pPr algn="l">
              <a:lnSpc>
                <a:spcPct val="100000"/>
              </a:lnSpc>
              <a:spcBef>
                <a:spcPts val="0"/>
              </a:spcBef>
              <a:spcAft>
                <a:spcPts val="0"/>
              </a:spcAft>
              <a:buSzPts val="4800"/>
              <a:buNone/>
              <a:defRPr sz="4800"/>
            </a:lvl4pPr>
            <a:lvl5pPr algn="l">
              <a:lnSpc>
                <a:spcPct val="100000"/>
              </a:lnSpc>
              <a:spcBef>
                <a:spcPts val="0"/>
              </a:spcBef>
              <a:spcAft>
                <a:spcPts val="0"/>
              </a:spcAft>
              <a:buSzPts val="4800"/>
              <a:buNone/>
              <a:defRPr sz="4800"/>
            </a:lvl5pPr>
            <a:lvl6pPr algn="l">
              <a:lnSpc>
                <a:spcPct val="100000"/>
              </a:lnSpc>
              <a:spcBef>
                <a:spcPts val="0"/>
              </a:spcBef>
              <a:spcAft>
                <a:spcPts val="0"/>
              </a:spcAft>
              <a:buSzPts val="4800"/>
              <a:buNone/>
              <a:defRPr sz="4800"/>
            </a:lvl6pPr>
            <a:lvl7pPr algn="l">
              <a:lnSpc>
                <a:spcPct val="100000"/>
              </a:lnSpc>
              <a:spcBef>
                <a:spcPts val="0"/>
              </a:spcBef>
              <a:spcAft>
                <a:spcPts val="0"/>
              </a:spcAft>
              <a:buSzPts val="4800"/>
              <a:buNone/>
              <a:defRPr sz="4800"/>
            </a:lvl7pPr>
            <a:lvl8pPr algn="l">
              <a:lnSpc>
                <a:spcPct val="100000"/>
              </a:lnSpc>
              <a:spcBef>
                <a:spcPts val="0"/>
              </a:spcBef>
              <a:spcAft>
                <a:spcPts val="0"/>
              </a:spcAft>
              <a:buSzPts val="4800"/>
              <a:buNone/>
              <a:defRPr sz="4800"/>
            </a:lvl8pPr>
            <a:lvl9pPr algn="l">
              <a:lnSpc>
                <a:spcPct val="100000"/>
              </a:lnSpc>
              <a:spcBef>
                <a:spcPts val="0"/>
              </a:spcBef>
              <a:spcAft>
                <a:spcPts val="0"/>
              </a:spcAft>
              <a:buSzPts val="4800"/>
              <a:buNone/>
              <a:defRPr sz="4800"/>
            </a:lvl9pPr>
          </a:lstStyle>
          <a:p>
            <a:endParaRPr/>
          </a:p>
        </p:txBody>
      </p:sp>
      <p:sp>
        <p:nvSpPr>
          <p:cNvPr id="41" name="Google Shape;41;g155128099b7_1_37">
            <a:extLst>
              <a:ext uri="{FF2B5EF4-FFF2-40B4-BE49-F238E27FC236}">
                <a16:creationId xmlns:a16="http://schemas.microsoft.com/office/drawing/2014/main" id="{93CF277F-B73C-4224-8645-656A4F77607D}"/>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
        <p:cNvGrpSpPr/>
        <p:nvPr/>
      </p:nvGrpSpPr>
      <p:grpSpPr>
        <a:xfrm>
          <a:off x="0" y="0"/>
          <a:ext cx="0" cy="0"/>
          <a:chOff x="0" y="0"/>
          <a:chExt cx="0" cy="0"/>
        </a:xfrm>
      </p:grpSpPr>
      <p:sp>
        <p:nvSpPr>
          <p:cNvPr id="43" name="Google Shape;43;g155128099b7_1_40">
            <a:extLst>
              <a:ext uri="{FF2B5EF4-FFF2-40B4-BE49-F238E27FC236}">
                <a16:creationId xmlns:a16="http://schemas.microsoft.com/office/drawing/2014/main" id="{2B50697E-19DA-47BC-8969-AFBD2A5805AD}"/>
              </a:ext>
            </a:extLst>
          </p:cNvPr>
          <p:cNvSpPr>
            <a:spLocks noGrp="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endParaRPr>
          </a:p>
        </p:txBody>
      </p:sp>
      <p:sp>
        <p:nvSpPr>
          <p:cNvPr id="44" name="Google Shape;44;g155128099b7_1_40">
            <a:extLst>
              <a:ext uri="{FF2B5EF4-FFF2-40B4-BE49-F238E27FC236}">
                <a16:creationId xmlns:a16="http://schemas.microsoft.com/office/drawing/2014/main" id="{0846AEDE-3734-405E-9D39-D1339221FE3A}"/>
              </a:ext>
            </a:extLst>
          </p:cNvPr>
          <p:cNvSpPr>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ormAutofit/>
          </a:bodyPr>
          <a:lstStyle>
            <a:lvl1pPr algn="ctr">
              <a:lnSpc>
                <a:spcPct val="100000"/>
              </a:lnSpc>
              <a:spcBef>
                <a:spcPts val="0"/>
              </a:spcBef>
              <a:spcAft>
                <a:spcPts val="0"/>
              </a:spcAft>
              <a:buSzPts val="4200"/>
              <a:buNone/>
              <a:defRPr sz="4200"/>
            </a:lvl1pPr>
            <a:lvl2pPr algn="ctr">
              <a:lnSpc>
                <a:spcPct val="100000"/>
              </a:lnSpc>
              <a:spcBef>
                <a:spcPts val="0"/>
              </a:spcBef>
              <a:spcAft>
                <a:spcPts val="0"/>
              </a:spcAft>
              <a:buSzPts val="4200"/>
              <a:buNone/>
              <a:defRPr sz="4200"/>
            </a:lvl2pPr>
            <a:lvl3pPr algn="ctr">
              <a:lnSpc>
                <a:spcPct val="100000"/>
              </a:lnSpc>
              <a:spcBef>
                <a:spcPts val="0"/>
              </a:spcBef>
              <a:spcAft>
                <a:spcPts val="0"/>
              </a:spcAft>
              <a:buSzPts val="4200"/>
              <a:buNone/>
              <a:defRPr sz="4200"/>
            </a:lvl3pPr>
            <a:lvl4pPr algn="ctr">
              <a:lnSpc>
                <a:spcPct val="100000"/>
              </a:lnSpc>
              <a:spcBef>
                <a:spcPts val="0"/>
              </a:spcBef>
              <a:spcAft>
                <a:spcPts val="0"/>
              </a:spcAft>
              <a:buSzPts val="4200"/>
              <a:buNone/>
              <a:defRPr sz="4200"/>
            </a:lvl4pPr>
            <a:lvl5pPr algn="ctr">
              <a:lnSpc>
                <a:spcPct val="100000"/>
              </a:lnSpc>
              <a:spcBef>
                <a:spcPts val="0"/>
              </a:spcBef>
              <a:spcAft>
                <a:spcPts val="0"/>
              </a:spcAft>
              <a:buSzPts val="4200"/>
              <a:buNone/>
              <a:defRPr sz="4200"/>
            </a:lvl5pPr>
            <a:lvl6pPr algn="ctr">
              <a:lnSpc>
                <a:spcPct val="100000"/>
              </a:lnSpc>
              <a:spcBef>
                <a:spcPts val="0"/>
              </a:spcBef>
              <a:spcAft>
                <a:spcPts val="0"/>
              </a:spcAft>
              <a:buSzPts val="4200"/>
              <a:buNone/>
              <a:defRPr sz="4200"/>
            </a:lvl6pPr>
            <a:lvl7pPr algn="ctr">
              <a:lnSpc>
                <a:spcPct val="100000"/>
              </a:lnSpc>
              <a:spcBef>
                <a:spcPts val="0"/>
              </a:spcBef>
              <a:spcAft>
                <a:spcPts val="0"/>
              </a:spcAft>
              <a:buSzPts val="4200"/>
              <a:buNone/>
              <a:defRPr sz="4200"/>
            </a:lvl7pPr>
            <a:lvl8pPr algn="ctr">
              <a:lnSpc>
                <a:spcPct val="100000"/>
              </a:lnSpc>
              <a:spcBef>
                <a:spcPts val="0"/>
              </a:spcBef>
              <a:spcAft>
                <a:spcPts val="0"/>
              </a:spcAft>
              <a:buSzPts val="4200"/>
              <a:buNone/>
              <a:defRPr sz="4200"/>
            </a:lvl8pPr>
            <a:lvl9pPr algn="ctr">
              <a:lnSpc>
                <a:spcPct val="100000"/>
              </a:lnSpc>
              <a:spcBef>
                <a:spcPts val="0"/>
              </a:spcBef>
              <a:spcAft>
                <a:spcPts val="0"/>
              </a:spcAft>
              <a:buSzPts val="4200"/>
              <a:buNone/>
              <a:defRPr sz="4200"/>
            </a:lvl9pPr>
          </a:lstStyle>
          <a:p>
            <a:endParaRPr/>
          </a:p>
        </p:txBody>
      </p:sp>
      <p:sp>
        <p:nvSpPr>
          <p:cNvPr id="45" name="Google Shape;45;g155128099b7_1_40">
            <a:extLst>
              <a:ext uri="{FF2B5EF4-FFF2-40B4-BE49-F238E27FC236}">
                <a16:creationId xmlns:a16="http://schemas.microsoft.com/office/drawing/2014/main" id="{07B48077-31CD-4398-96A0-77C36B52237C}"/>
              </a:ext>
            </a:extLst>
          </p:cNvPr>
          <p:cNvSpPr>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ormAutofit/>
          </a:bodyPr>
          <a:lstStyle>
            <a:lvl1pPr algn="ctr">
              <a:lnSpc>
                <a:spcPct val="100000"/>
              </a:lnSpc>
              <a:spcBef>
                <a:spcPts val="0"/>
              </a:spcBef>
              <a:spcAft>
                <a:spcPts val="0"/>
              </a:spcAft>
              <a:buSzPts val="2100"/>
              <a:buNone/>
              <a:defRPr sz="2100"/>
            </a:lvl1pPr>
            <a:lvl2pPr algn="ctr">
              <a:lnSpc>
                <a:spcPct val="100000"/>
              </a:lnSpc>
              <a:spcBef>
                <a:spcPts val="0"/>
              </a:spcBef>
              <a:spcAft>
                <a:spcPts val="0"/>
              </a:spcAft>
              <a:buSzPts val="2100"/>
              <a:buNone/>
              <a:defRPr sz="2100"/>
            </a:lvl2pPr>
            <a:lvl3pPr algn="ctr">
              <a:lnSpc>
                <a:spcPct val="100000"/>
              </a:lnSpc>
              <a:spcBef>
                <a:spcPts val="0"/>
              </a:spcBef>
              <a:spcAft>
                <a:spcPts val="0"/>
              </a:spcAft>
              <a:buSzPts val="2100"/>
              <a:buNone/>
              <a:defRPr sz="2100"/>
            </a:lvl3pPr>
            <a:lvl4pPr algn="ctr">
              <a:lnSpc>
                <a:spcPct val="100000"/>
              </a:lnSpc>
              <a:spcBef>
                <a:spcPts val="0"/>
              </a:spcBef>
              <a:spcAft>
                <a:spcPts val="0"/>
              </a:spcAft>
              <a:buSzPts val="2100"/>
              <a:buNone/>
              <a:defRPr sz="2100"/>
            </a:lvl4pPr>
            <a:lvl5pPr algn="ctr">
              <a:lnSpc>
                <a:spcPct val="100000"/>
              </a:lnSpc>
              <a:spcBef>
                <a:spcPts val="0"/>
              </a:spcBef>
              <a:spcAft>
                <a:spcPts val="0"/>
              </a:spcAft>
              <a:buSzPts val="2100"/>
              <a:buNone/>
              <a:defRPr sz="2100"/>
            </a:lvl5pPr>
            <a:lvl6pPr algn="ctr">
              <a:lnSpc>
                <a:spcPct val="100000"/>
              </a:lnSpc>
              <a:spcBef>
                <a:spcPts val="0"/>
              </a:spcBef>
              <a:spcAft>
                <a:spcPts val="0"/>
              </a:spcAft>
              <a:buSzPts val="2100"/>
              <a:buNone/>
              <a:defRPr sz="2100"/>
            </a:lvl6pPr>
            <a:lvl7pPr algn="ctr">
              <a:lnSpc>
                <a:spcPct val="100000"/>
              </a:lnSpc>
              <a:spcBef>
                <a:spcPts val="0"/>
              </a:spcBef>
              <a:spcAft>
                <a:spcPts val="0"/>
              </a:spcAft>
              <a:buSzPts val="2100"/>
              <a:buNone/>
              <a:defRPr sz="2100"/>
            </a:lvl7pPr>
            <a:lvl8pPr algn="ctr">
              <a:lnSpc>
                <a:spcPct val="100000"/>
              </a:lnSpc>
              <a:spcBef>
                <a:spcPts val="0"/>
              </a:spcBef>
              <a:spcAft>
                <a:spcPts val="0"/>
              </a:spcAft>
              <a:buSzPts val="2100"/>
              <a:buNone/>
              <a:defRPr sz="2100"/>
            </a:lvl8pPr>
            <a:lvl9pPr algn="ctr">
              <a:lnSpc>
                <a:spcPct val="100000"/>
              </a:lnSpc>
              <a:spcBef>
                <a:spcPts val="0"/>
              </a:spcBef>
              <a:spcAft>
                <a:spcPts val="0"/>
              </a:spcAft>
              <a:buSzPts val="2100"/>
              <a:buNone/>
              <a:defRPr sz="2100"/>
            </a:lvl9pPr>
          </a:lstStyle>
          <a:p>
            <a:endParaRPr/>
          </a:p>
        </p:txBody>
      </p:sp>
      <p:sp>
        <p:nvSpPr>
          <p:cNvPr id="46" name="Google Shape;46;g155128099b7_1_40">
            <a:extLst>
              <a:ext uri="{FF2B5EF4-FFF2-40B4-BE49-F238E27FC236}">
                <a16:creationId xmlns:a16="http://schemas.microsoft.com/office/drawing/2014/main" id="{F68E69F5-1723-4E57-9E05-460679504DFC}"/>
              </a:ext>
            </a:extLst>
          </p:cNvPr>
          <p:cNvSpPr>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ormAutofit/>
          </a:bodyPr>
          <a:lstStyle>
            <a:lvl1pPr marL="457200" indent="-342900" algn="l">
              <a:lnSpc>
                <a:spcPct val="115000"/>
              </a:lnSpc>
              <a:spcBef>
                <a:spcPts val="0"/>
              </a:spcBef>
              <a:spcAft>
                <a:spcPts val="0"/>
              </a:spcAft>
              <a:buSzPts val="1800"/>
              <a:buChar char="●"/>
              <a:defRPr/>
            </a:lvl1pPr>
            <a:lvl2pPr marL="914400" indent="-317500" algn="l">
              <a:lnSpc>
                <a:spcPct val="115000"/>
              </a:lnSpc>
              <a:spcBef>
                <a:spcPts val="0"/>
              </a:spcBef>
              <a:spcAft>
                <a:spcPts val="0"/>
              </a:spcAft>
              <a:buSzPts val="1400"/>
              <a:buChar char="○"/>
              <a:defRPr/>
            </a:lvl2pPr>
            <a:lvl3pPr marL="1371600" indent="-317500" algn="l">
              <a:lnSpc>
                <a:spcPct val="115000"/>
              </a:lnSpc>
              <a:spcBef>
                <a:spcPts val="0"/>
              </a:spcBef>
              <a:spcAft>
                <a:spcPts val="0"/>
              </a:spcAft>
              <a:buSzPts val="1400"/>
              <a:buChar char="■"/>
              <a:defRPr/>
            </a:lvl3pPr>
            <a:lvl4pPr marL="1828800" indent="-317500" algn="l">
              <a:lnSpc>
                <a:spcPct val="115000"/>
              </a:lnSpc>
              <a:spcBef>
                <a:spcPts val="0"/>
              </a:spcBef>
              <a:spcAft>
                <a:spcPts val="0"/>
              </a:spcAft>
              <a:buSzPts val="1400"/>
              <a:buChar char="●"/>
              <a:defRPr/>
            </a:lvl4pPr>
            <a:lvl5pPr marL="2286000" indent="-317500" algn="l">
              <a:lnSpc>
                <a:spcPct val="115000"/>
              </a:lnSpc>
              <a:spcBef>
                <a:spcPts val="0"/>
              </a:spcBef>
              <a:spcAft>
                <a:spcPts val="0"/>
              </a:spcAft>
              <a:buSzPts val="1400"/>
              <a:buChar char="○"/>
              <a:defRPr/>
            </a:lvl5pPr>
            <a:lvl6pPr marL="2743200" indent="-317500" algn="l">
              <a:lnSpc>
                <a:spcPct val="115000"/>
              </a:lnSpc>
              <a:spcBef>
                <a:spcPts val="0"/>
              </a:spcBef>
              <a:spcAft>
                <a:spcPts val="0"/>
              </a:spcAft>
              <a:buSzPts val="1400"/>
              <a:buChar char="■"/>
              <a:defRPr/>
            </a:lvl6pPr>
            <a:lvl7pPr marL="3200400" indent="-317500" algn="l">
              <a:lnSpc>
                <a:spcPct val="115000"/>
              </a:lnSpc>
              <a:spcBef>
                <a:spcPts val="0"/>
              </a:spcBef>
              <a:spcAft>
                <a:spcPts val="0"/>
              </a:spcAft>
              <a:buSzPts val="1400"/>
              <a:buChar char="●"/>
              <a:defRPr/>
            </a:lvl7pPr>
            <a:lvl8pPr marL="3657600" indent="-317500" algn="l">
              <a:lnSpc>
                <a:spcPct val="115000"/>
              </a:lnSpc>
              <a:spcBef>
                <a:spcPts val="0"/>
              </a:spcBef>
              <a:spcAft>
                <a:spcPts val="0"/>
              </a:spcAft>
              <a:buSzPts val="1400"/>
              <a:buChar char="○"/>
              <a:defRPr/>
            </a:lvl8pPr>
            <a:lvl9pPr marL="4114800" indent="-317500" algn="l">
              <a:lnSpc>
                <a:spcPct val="115000"/>
              </a:lnSpc>
              <a:spcBef>
                <a:spcPts val="0"/>
              </a:spcBef>
              <a:spcAft>
                <a:spcPts val="0"/>
              </a:spcAft>
              <a:buSzPts val="1400"/>
              <a:buChar char="■"/>
              <a:defRPr/>
            </a:lvl9pPr>
          </a:lstStyle>
          <a:p>
            <a:endParaRPr/>
          </a:p>
        </p:txBody>
      </p:sp>
      <p:sp>
        <p:nvSpPr>
          <p:cNvPr id="47" name="Google Shape;47;g155128099b7_1_40">
            <a:extLst>
              <a:ext uri="{FF2B5EF4-FFF2-40B4-BE49-F238E27FC236}">
                <a16:creationId xmlns:a16="http://schemas.microsoft.com/office/drawing/2014/main" id="{AFBC081B-4DE7-4BDB-9DCC-4AFE99E166D7}"/>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
        <p:cNvGrpSpPr/>
        <p:nvPr/>
      </p:nvGrpSpPr>
      <p:grpSpPr>
        <a:xfrm>
          <a:off x="0" y="0"/>
          <a:ext cx="0" cy="0"/>
          <a:chOff x="0" y="0"/>
          <a:chExt cx="0" cy="0"/>
        </a:xfrm>
      </p:grpSpPr>
      <p:sp>
        <p:nvSpPr>
          <p:cNvPr id="49" name="Google Shape;49;g155128099b7_1_46">
            <a:extLst>
              <a:ext uri="{FF2B5EF4-FFF2-40B4-BE49-F238E27FC236}">
                <a16:creationId xmlns:a16="http://schemas.microsoft.com/office/drawing/2014/main" id="{F02EBE8E-13D4-4FCD-BAEA-974D09A8A993}"/>
              </a:ext>
            </a:extLst>
          </p:cNvPr>
          <p:cNvSpPr>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ormAutofit/>
          </a:bodyPr>
          <a:lstStyle>
            <a:lvl1pPr marL="457200" indent="-228600" algn="l">
              <a:lnSpc>
                <a:spcPct val="100000"/>
              </a:lnSpc>
              <a:spcBef>
                <a:spcPts val="0"/>
              </a:spcBef>
              <a:spcAft>
                <a:spcPts val="0"/>
              </a:spcAft>
              <a:buSzPts val="1800"/>
              <a:buNone/>
              <a:defRPr/>
            </a:lvl1pPr>
          </a:lstStyle>
          <a:p>
            <a:endParaRPr/>
          </a:p>
        </p:txBody>
      </p:sp>
      <p:sp>
        <p:nvSpPr>
          <p:cNvPr id="50" name="Google Shape;50;g155128099b7_1_46">
            <a:extLst>
              <a:ext uri="{FF2B5EF4-FFF2-40B4-BE49-F238E27FC236}">
                <a16:creationId xmlns:a16="http://schemas.microsoft.com/office/drawing/2014/main" id="{F8FD7F6B-05CA-436A-AAD9-60E67C5629BE}"/>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
        <p:cNvGrpSpPr/>
        <p:nvPr/>
      </p:nvGrpSpPr>
      <p:grpSpPr>
        <a:xfrm>
          <a:off x="0" y="0"/>
          <a:ext cx="0" cy="0"/>
          <a:chOff x="0" y="0"/>
          <a:chExt cx="0" cy="0"/>
        </a:xfrm>
      </p:grpSpPr>
      <p:sp>
        <p:nvSpPr>
          <p:cNvPr id="52" name="Google Shape;52;g155128099b7_1_49">
            <a:extLst>
              <a:ext uri="{FF2B5EF4-FFF2-40B4-BE49-F238E27FC236}">
                <a16:creationId xmlns:a16="http://schemas.microsoft.com/office/drawing/2014/main" id="{AC0FF213-8417-44D9-B63F-1A07D336D9E0}"/>
              </a:ext>
            </a:extLst>
          </p:cNvPr>
          <p:cNvSpPr>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ormAutofit/>
          </a:bodyPr>
          <a:lstStyle>
            <a:lvl1pPr algn="ctr">
              <a:lnSpc>
                <a:spcPct val="100000"/>
              </a:lnSpc>
              <a:spcBef>
                <a:spcPts val="0"/>
              </a:spcBef>
              <a:spcAft>
                <a:spcPts val="0"/>
              </a:spcAft>
              <a:buSzPts val="12000"/>
              <a:buNone/>
              <a:defRPr sz="12000"/>
            </a:lvl1pPr>
            <a:lvl2pPr algn="ctr">
              <a:lnSpc>
                <a:spcPct val="100000"/>
              </a:lnSpc>
              <a:spcBef>
                <a:spcPts val="0"/>
              </a:spcBef>
              <a:spcAft>
                <a:spcPts val="0"/>
              </a:spcAft>
              <a:buSzPts val="12000"/>
              <a:buNone/>
              <a:defRPr sz="12000"/>
            </a:lvl2pPr>
            <a:lvl3pPr algn="ctr">
              <a:lnSpc>
                <a:spcPct val="100000"/>
              </a:lnSpc>
              <a:spcBef>
                <a:spcPts val="0"/>
              </a:spcBef>
              <a:spcAft>
                <a:spcPts val="0"/>
              </a:spcAft>
              <a:buSzPts val="12000"/>
              <a:buNone/>
              <a:defRPr sz="12000"/>
            </a:lvl3pPr>
            <a:lvl4pPr algn="ctr">
              <a:lnSpc>
                <a:spcPct val="100000"/>
              </a:lnSpc>
              <a:spcBef>
                <a:spcPts val="0"/>
              </a:spcBef>
              <a:spcAft>
                <a:spcPts val="0"/>
              </a:spcAft>
              <a:buSzPts val="12000"/>
              <a:buNone/>
              <a:defRPr sz="12000"/>
            </a:lvl4pPr>
            <a:lvl5pPr algn="ctr">
              <a:lnSpc>
                <a:spcPct val="100000"/>
              </a:lnSpc>
              <a:spcBef>
                <a:spcPts val="0"/>
              </a:spcBef>
              <a:spcAft>
                <a:spcPts val="0"/>
              </a:spcAft>
              <a:buSzPts val="12000"/>
              <a:buNone/>
              <a:defRPr sz="12000"/>
            </a:lvl5pPr>
            <a:lvl6pPr algn="ctr">
              <a:lnSpc>
                <a:spcPct val="100000"/>
              </a:lnSpc>
              <a:spcBef>
                <a:spcPts val="0"/>
              </a:spcBef>
              <a:spcAft>
                <a:spcPts val="0"/>
              </a:spcAft>
              <a:buSzPts val="12000"/>
              <a:buNone/>
              <a:defRPr sz="12000"/>
            </a:lvl6pPr>
            <a:lvl7pPr algn="ctr">
              <a:lnSpc>
                <a:spcPct val="100000"/>
              </a:lnSpc>
              <a:spcBef>
                <a:spcPts val="0"/>
              </a:spcBef>
              <a:spcAft>
                <a:spcPts val="0"/>
              </a:spcAft>
              <a:buSzPts val="12000"/>
              <a:buNone/>
              <a:defRPr sz="12000"/>
            </a:lvl7pPr>
            <a:lvl8pPr algn="ctr">
              <a:lnSpc>
                <a:spcPct val="100000"/>
              </a:lnSpc>
              <a:spcBef>
                <a:spcPts val="0"/>
              </a:spcBef>
              <a:spcAft>
                <a:spcPts val="0"/>
              </a:spcAft>
              <a:buSzPts val="12000"/>
              <a:buNone/>
              <a:defRPr sz="12000"/>
            </a:lvl8pPr>
            <a:lvl9pPr algn="ctr">
              <a:lnSpc>
                <a:spcPct val="100000"/>
              </a:lnSpc>
              <a:spcBef>
                <a:spcPts val="0"/>
              </a:spcBef>
              <a:spcAft>
                <a:spcPts val="0"/>
              </a:spcAft>
              <a:buSzPts val="12000"/>
              <a:buNone/>
              <a:defRPr sz="12000"/>
            </a:lvl9pPr>
          </a:lstStyle>
          <a:p>
            <a:r>
              <a:t>xx%</a:t>
            </a:r>
          </a:p>
        </p:txBody>
      </p:sp>
      <p:sp>
        <p:nvSpPr>
          <p:cNvPr id="53" name="Google Shape;53;g155128099b7_1_49">
            <a:extLst>
              <a:ext uri="{FF2B5EF4-FFF2-40B4-BE49-F238E27FC236}">
                <a16:creationId xmlns:a16="http://schemas.microsoft.com/office/drawing/2014/main" id="{E98F4B25-9FE3-406D-A762-580C3EB02B5A}"/>
              </a:ext>
            </a:extLst>
          </p:cNvPr>
          <p:cNvSpPr>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ormAutofit/>
          </a:bodyPr>
          <a:lstStyle>
            <a:lvl1pPr marL="457200" indent="-342900" algn="ctr">
              <a:lnSpc>
                <a:spcPct val="115000"/>
              </a:lnSpc>
              <a:spcBef>
                <a:spcPts val="0"/>
              </a:spcBef>
              <a:spcAft>
                <a:spcPts val="0"/>
              </a:spcAft>
              <a:buSzPts val="1800"/>
              <a:buChar char="●"/>
              <a:defRPr/>
            </a:lvl1pPr>
            <a:lvl2pPr marL="914400" indent="-317500" algn="ctr">
              <a:lnSpc>
                <a:spcPct val="115000"/>
              </a:lnSpc>
              <a:spcBef>
                <a:spcPts val="0"/>
              </a:spcBef>
              <a:spcAft>
                <a:spcPts val="0"/>
              </a:spcAft>
              <a:buSzPts val="1400"/>
              <a:buChar char="○"/>
              <a:defRPr/>
            </a:lvl2pPr>
            <a:lvl3pPr marL="1371600" indent="-317500" algn="ctr">
              <a:lnSpc>
                <a:spcPct val="115000"/>
              </a:lnSpc>
              <a:spcBef>
                <a:spcPts val="0"/>
              </a:spcBef>
              <a:spcAft>
                <a:spcPts val="0"/>
              </a:spcAft>
              <a:buSzPts val="1400"/>
              <a:buChar char="■"/>
              <a:defRPr/>
            </a:lvl3pPr>
            <a:lvl4pPr marL="1828800" indent="-317500" algn="ctr">
              <a:lnSpc>
                <a:spcPct val="115000"/>
              </a:lnSpc>
              <a:spcBef>
                <a:spcPts val="0"/>
              </a:spcBef>
              <a:spcAft>
                <a:spcPts val="0"/>
              </a:spcAft>
              <a:buSzPts val="1400"/>
              <a:buChar char="●"/>
              <a:defRPr/>
            </a:lvl4pPr>
            <a:lvl5pPr marL="2286000" indent="-317500" algn="ctr">
              <a:lnSpc>
                <a:spcPct val="115000"/>
              </a:lnSpc>
              <a:spcBef>
                <a:spcPts val="0"/>
              </a:spcBef>
              <a:spcAft>
                <a:spcPts val="0"/>
              </a:spcAft>
              <a:buSzPts val="1400"/>
              <a:buChar char="○"/>
              <a:defRPr/>
            </a:lvl5pPr>
            <a:lvl6pPr marL="2743200" indent="-317500" algn="ctr">
              <a:lnSpc>
                <a:spcPct val="115000"/>
              </a:lnSpc>
              <a:spcBef>
                <a:spcPts val="0"/>
              </a:spcBef>
              <a:spcAft>
                <a:spcPts val="0"/>
              </a:spcAft>
              <a:buSzPts val="1400"/>
              <a:buChar char="■"/>
              <a:defRPr/>
            </a:lvl6pPr>
            <a:lvl7pPr marL="3200400" indent="-317500" algn="ctr">
              <a:lnSpc>
                <a:spcPct val="115000"/>
              </a:lnSpc>
              <a:spcBef>
                <a:spcPts val="0"/>
              </a:spcBef>
              <a:spcAft>
                <a:spcPts val="0"/>
              </a:spcAft>
              <a:buSzPts val="1400"/>
              <a:buChar char="●"/>
              <a:defRPr/>
            </a:lvl7pPr>
            <a:lvl8pPr marL="3657600" indent="-317500" algn="ctr">
              <a:lnSpc>
                <a:spcPct val="115000"/>
              </a:lnSpc>
              <a:spcBef>
                <a:spcPts val="0"/>
              </a:spcBef>
              <a:spcAft>
                <a:spcPts val="0"/>
              </a:spcAft>
              <a:buSzPts val="1400"/>
              <a:buChar char="○"/>
              <a:defRPr/>
            </a:lvl8pPr>
            <a:lvl9pPr marL="4114800" indent="-317500" algn="ctr">
              <a:lnSpc>
                <a:spcPct val="115000"/>
              </a:lnSpc>
              <a:spcBef>
                <a:spcPts val="0"/>
              </a:spcBef>
              <a:spcAft>
                <a:spcPts val="0"/>
              </a:spcAft>
              <a:buSzPts val="1400"/>
              <a:buChar char="■"/>
              <a:defRPr/>
            </a:lvl9pPr>
          </a:lstStyle>
          <a:p>
            <a:endParaRPr/>
          </a:p>
        </p:txBody>
      </p:sp>
      <p:sp>
        <p:nvSpPr>
          <p:cNvPr id="54" name="Google Shape;54;g155128099b7_1_49">
            <a:extLst>
              <a:ext uri="{FF2B5EF4-FFF2-40B4-BE49-F238E27FC236}">
                <a16:creationId xmlns:a16="http://schemas.microsoft.com/office/drawing/2014/main" id="{DD99BF10-96B3-4101-8353-A1D374A09AC7}"/>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
        <p:cNvGrpSpPr/>
        <p:nvPr/>
      </p:nvGrpSpPr>
      <p:grpSpPr>
        <a:xfrm>
          <a:off x="0" y="0"/>
          <a:ext cx="0" cy="0"/>
          <a:chOff x="0" y="0"/>
          <a:chExt cx="0" cy="0"/>
        </a:xfrm>
      </p:grpSpPr>
      <p:sp>
        <p:nvSpPr>
          <p:cNvPr id="56" name="Google Shape;56;g155128099b7_1_53">
            <a:extLst>
              <a:ext uri="{FF2B5EF4-FFF2-40B4-BE49-F238E27FC236}">
                <a16:creationId xmlns:a16="http://schemas.microsoft.com/office/drawing/2014/main" id="{4E34A9AC-5DC9-44E8-9197-CBA5626010D6}"/>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Picture">
  <p:cSld name="Big Picture">
    <p:spTree>
      <p:nvGrpSpPr>
        <p:cNvPr id="1" name=""/>
        <p:cNvGrpSpPr/>
        <p:nvPr/>
      </p:nvGrpSpPr>
      <p:grpSpPr>
        <a:xfrm>
          <a:off x="0" y="0"/>
          <a:ext cx="0" cy="0"/>
          <a:chOff x="0" y="0"/>
          <a:chExt cx="0" cy="0"/>
        </a:xfrm>
      </p:grpSpPr>
      <p:sp>
        <p:nvSpPr>
          <p:cNvPr id="23" name="Google Shape;23;g139c7c99b98_0_184">
            <a:extLst>
              <a:ext uri="{FF2B5EF4-FFF2-40B4-BE49-F238E27FC236}">
                <a16:creationId xmlns:a16="http://schemas.microsoft.com/office/drawing/2014/main" id="{006AA74F-64C3-4D5E-9E07-C4DE7DCBF5DC}"/>
              </a:ext>
            </a:extLst>
          </p:cNvPr>
          <p:cNvSpPr>
            <a:spLocks noGrp="1"/>
          </p:cNvSpPr>
          <p:nvPr>
            <p:ph type="pic" idx="2"/>
          </p:nvPr>
        </p:nvSpPr>
        <p:spPr>
          <a:xfrm>
            <a:off x="0" y="0"/>
            <a:ext cx="9144000" cy="5143500"/>
          </a:xfrm>
          <a:prstGeom prst="rect">
            <a:avLst/>
          </a:prstGeom>
          <a:noFill/>
          <a:ln>
            <a:noFill/>
          </a:ln>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a:xfrm>
          <a:off x="0" y="0"/>
          <a:ext cx="0" cy="0"/>
          <a:chOff x="0" y="0"/>
          <a:chExt cx="0" cy="0"/>
        </a:xfrm>
      </p:grpSpPr>
      <p:sp>
        <p:nvSpPr>
          <p:cNvPr id="6" name="Google Shape;6;g155128099b7_1_10">
            <a:extLst>
              <a:ext uri="{FF2B5EF4-FFF2-40B4-BE49-F238E27FC236}">
                <a16:creationId xmlns:a16="http://schemas.microsoft.com/office/drawing/2014/main" id="{F556075E-0D07-469F-8502-A1D0D3B33A97}"/>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1pPr>
            <a:lvl2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2pPr>
            <a:lvl3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3pPr>
            <a:lvl4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4pPr>
            <a:lvl5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5pPr>
            <a:lvl6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6pPr>
            <a:lvl7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7pPr>
            <a:lvl8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8pPr>
            <a:lvl9pPr marR="0" algn="l">
              <a:lnSpc>
                <a:spcPct val="100000"/>
              </a:lnSpc>
              <a:spcBef>
                <a:spcPts val="0"/>
              </a:spcBef>
              <a:spcAft>
                <a:spcPts val="0"/>
              </a:spcAft>
              <a:buClr>
                <a:schemeClr val="dk1"/>
              </a:buClr>
              <a:buSzPts val="2800"/>
              <a:buFont typeface="Barlow"/>
              <a:buNone/>
              <a:defRPr sz="2800" b="1" i="0" u="none" strike="noStrike" cap="none">
                <a:solidFill>
                  <a:schemeClr val="dk1"/>
                </a:solidFill>
                <a:latin typeface="Barlow"/>
                <a:ea typeface="Barlow"/>
                <a:cs typeface="Barlow"/>
              </a:defRPr>
            </a:lvl9pPr>
          </a:lstStyle>
          <a:p>
            <a:endParaRPr/>
          </a:p>
        </p:txBody>
      </p:sp>
      <p:sp>
        <p:nvSpPr>
          <p:cNvPr id="7" name="Google Shape;7;g155128099b7_1_10">
            <a:extLst>
              <a:ext uri="{FF2B5EF4-FFF2-40B4-BE49-F238E27FC236}">
                <a16:creationId xmlns:a16="http://schemas.microsoft.com/office/drawing/2014/main" id="{15C0535B-9A29-422B-9B72-CACC9DD7020E}"/>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rmAutofit/>
          </a:bodyPr>
          <a:lstStyle>
            <a:lvl1pPr marL="457200" marR="0" indent="-342900" algn="l">
              <a:lnSpc>
                <a:spcPct val="115000"/>
              </a:lnSpc>
              <a:spcBef>
                <a:spcPts val="0"/>
              </a:spcBef>
              <a:spcAft>
                <a:spcPts val="0"/>
              </a:spcAft>
              <a:buClr>
                <a:schemeClr val="dk2"/>
              </a:buClr>
              <a:buSzPts val="1800"/>
              <a:buFont typeface="Barlow"/>
              <a:buChar char="●"/>
              <a:defRPr sz="1800" b="0" i="0" u="none" strike="noStrike" cap="none">
                <a:solidFill>
                  <a:schemeClr val="dk2"/>
                </a:solidFill>
                <a:latin typeface="Barlow"/>
                <a:ea typeface="Barlow"/>
                <a:cs typeface="Barlow"/>
              </a:defRPr>
            </a:lvl1pPr>
            <a:lvl2pPr marL="9144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2pPr>
            <a:lvl3pPr marL="13716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3pPr>
            <a:lvl4pPr marL="18288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4pPr>
            <a:lvl5pPr marL="22860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5pPr>
            <a:lvl6pPr marL="27432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6pPr>
            <a:lvl7pPr marL="32004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7pPr>
            <a:lvl8pPr marL="36576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8pPr>
            <a:lvl9pPr marL="4114800" marR="0" indent="-317500" algn="l">
              <a:lnSpc>
                <a:spcPct val="115000"/>
              </a:lnSpc>
              <a:spcBef>
                <a:spcPts val="0"/>
              </a:spcBef>
              <a:spcAft>
                <a:spcPts val="0"/>
              </a:spcAft>
              <a:buClr>
                <a:schemeClr val="dk2"/>
              </a:buClr>
              <a:buSzPts val="1400"/>
              <a:buFont typeface="Barlow"/>
              <a:buChar char="■"/>
              <a:defRPr sz="1400" b="0" i="0" u="none" strike="noStrike" cap="none">
                <a:solidFill>
                  <a:schemeClr val="dk2"/>
                </a:solidFill>
                <a:latin typeface="Barlow"/>
                <a:ea typeface="Barlow"/>
                <a:cs typeface="Barlow"/>
              </a:defRPr>
            </a:lvl9pPr>
          </a:lstStyle>
          <a:p>
            <a:endParaRPr/>
          </a:p>
        </p:txBody>
      </p:sp>
      <p:sp>
        <p:nvSpPr>
          <p:cNvPr id="8" name="Google Shape;8;g155128099b7_1_10">
            <a:extLst>
              <a:ext uri="{FF2B5EF4-FFF2-40B4-BE49-F238E27FC236}">
                <a16:creationId xmlns:a16="http://schemas.microsoft.com/office/drawing/2014/main" id="{B5B570BB-010D-4989-A4D9-5311A8407B9C}"/>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a:spcBef>
                <a:spcPts val="0"/>
              </a:spcBef>
              <a:spcAft>
                <a:spcPts val="0"/>
              </a:spcAft>
              <a:buNone/>
            </a:pPr>
            <a:fld id="{00000000-1234-1234-1234-123412341234}" type="slidenum">
              <a:t>‹#›</a:t>
            </a:fld>
            <a:endParaRPr/>
          </a:p>
        </p:txBody>
      </p:sp>
      <p:pic>
        <p:nvPicPr>
          <p:cNvPr id="9" name="Google Shape;9;g155128099b7_1_10">
            <a:extLst>
              <a:ext uri="{FF2B5EF4-FFF2-40B4-BE49-F238E27FC236}">
                <a16:creationId xmlns:a16="http://schemas.microsoft.com/office/drawing/2014/main" id="{237D6A17-0EC6-4889-A571-DC0C74B5E88C}"/>
              </a:ext>
            </a:extLst>
          </p:cNvPr>
          <p:cNvPicPr>
            <a:picLocks noChangeAspect="1"/>
          </p:cNvPicPr>
          <p:nvPr/>
        </p:nvPicPr>
        <p:blipFill rotWithShape="1">
          <a:blip r:embed="rId15">
            <a:alphaModFix/>
          </a:blip>
          <a:srcRect/>
          <a:stretch/>
        </p:blipFill>
        <p:spPr>
          <a:xfrm>
            <a:off x="7872375" y="4654835"/>
            <a:ext cx="1090651" cy="297265"/>
          </a:xfrm>
          <a:prstGeom prst="rect">
            <a:avLst/>
          </a:prstGeom>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4.png"/><Relationship Id="rId4" Type="http://schemas.openxmlformats.org/officeDocument/2006/relationships/image" Target="../media/image4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6.png"/><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6.png"/><Relationship Id="rId3" Type="http://schemas.openxmlformats.org/officeDocument/2006/relationships/image" Target="../media/image19.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5.jpeg"/><Relationship Id="rId3" Type="http://schemas.openxmlformats.org/officeDocument/2006/relationships/image" Target="../media/image1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jpeg"/><Relationship Id="rId3" Type="http://schemas.openxmlformats.org/officeDocument/2006/relationships/image" Target="../media/image17.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6.png"/><Relationship Id="rId3"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0.jpeg"/><Relationship Id="rId3" Type="http://schemas.openxmlformats.org/officeDocument/2006/relationships/image" Target="../media/image19.pn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jpeg"/><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7.png"/><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1.png"/><Relationship Id="rId3" Type="http://schemas.openxmlformats.org/officeDocument/2006/relationships/image" Target="../media/image4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64B"/>
        </a:solidFill>
        <a:effectLst/>
      </p:bgPr>
    </p:bg>
    <p:spTree>
      <p:nvGrpSpPr>
        <p:cNvPr id="1" name=""/>
        <p:cNvGrpSpPr/>
        <p:nvPr/>
      </p:nvGrpSpPr>
      <p:grpSpPr>
        <a:xfrm>
          <a:off x="0" y="0"/>
          <a:ext cx="0" cy="0"/>
          <a:chOff x="0" y="0"/>
          <a:chExt cx="0" cy="0"/>
        </a:xfrm>
      </p:grpSpPr>
      <p:sp>
        <p:nvSpPr>
          <p:cNvPr id="9" name="JSB MEDIA">
            <a:extLst>
              <a:ext uri="{FF2B5EF4-FFF2-40B4-BE49-F238E27FC236}">
                <a16:creationId xmlns:a16="http://schemas.microsoft.com/office/drawing/2014/main" id="{C6702FFE-D4A2-4280-B821-6E78ED87B7E1}"/>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4385F5"/>
                </a:solidFill>
                <a:latin typeface="Barlow"/>
                <a:ea typeface="Barlow"/>
                <a:cs typeface="Barlow"/>
              </a:defRPr>
            </a:defPPr>
          </a:lstStyle>
          <a:p>
            <a:pPr>
              <a:defRPr sz="1125" b="1">
                <a:solidFill>
                  <a:srgbClr val="4385F5"/>
                </a:solidFill>
                <a:latin typeface="Barlow"/>
                <a:ea typeface="Barlow"/>
                <a:cs typeface="Barlow"/>
              </a:defRPr>
            </a:pPr>
            <a:r>
              <a:rPr sz="1125" b="1">
                <a:solidFill>
                  <a:srgbClr val="4385F5"/>
                </a:solidFill>
                <a:latin typeface="Barlow"/>
                <a:ea typeface="Barlow"/>
                <a:cs typeface="Barlow"/>
              </a:rPr>
              <a:t>JSB MEDIA</a:t>
            </a:r>
          </a:p>
        </p:txBody>
      </p:sp>
      <p:sp>
        <p:nvSpPr>
          <p:cNvPr id="2" name="Become the Proof">
            <a:extLst>
              <a:ext uri="{FF2B5EF4-FFF2-40B4-BE49-F238E27FC236}">
                <a16:creationId xmlns:a16="http://schemas.microsoft.com/office/drawing/2014/main" id="{4A6FA798-488C-45D4-9452-0E21CA77BC18}"/>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FFFFFF"/>
                </a:solidFill>
                <a:latin typeface="Barlow"/>
                <a:ea typeface="Barlow"/>
                <a:cs typeface="Barlow"/>
              </a:defRPr>
            </a:defPPr>
          </a:lstStyle>
          <a:p>
            <a:pPr>
              <a:defRPr sz="3150" b="1">
                <a:solidFill>
                  <a:srgbClr val="FFFFFF"/>
                </a:solidFill>
                <a:latin typeface="Barlow"/>
                <a:ea typeface="Barlow"/>
                <a:cs typeface="Barlow"/>
              </a:defRPr>
            </a:pPr>
            <a:r>
              <a:rPr sz="3150" b="1">
                <a:solidFill>
                  <a:srgbClr val="FFFFFF"/>
                </a:solidFill>
                <a:latin typeface="Barlow"/>
                <a:ea typeface="Barlow"/>
                <a:cs typeface="Barlow"/>
              </a:rPr>
              <a:t>Become the Proof</a:t>
            </a:r>
          </a:p>
        </p:txBody>
      </p:sp>
      <p:sp>
        <p:nvSpPr>
          <p:cNvPr id="3" name="01">
            <a:extLst>
              <a:ext uri="{FF2B5EF4-FFF2-40B4-BE49-F238E27FC236}">
                <a16:creationId xmlns:a16="http://schemas.microsoft.com/office/drawing/2014/main" id="{B3D716B7-EF1C-4E5C-9DF5-1E424DACF9B7}"/>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FFFFFF"/>
                </a:solidFill>
                <a:latin typeface="Barlow"/>
                <a:ea typeface="Barlow"/>
                <a:cs typeface="Barlow"/>
              </a:defRPr>
            </a:defPPr>
          </a:lstStyle>
          <a:p>
            <a:pPr>
              <a:defRPr sz="1050" b="0">
                <a:solidFill>
                  <a:srgbClr val="FFFFFF"/>
                </a:solidFill>
                <a:latin typeface="Barlow"/>
                <a:ea typeface="Barlow"/>
                <a:cs typeface="Barlow"/>
              </a:defRPr>
            </a:pPr>
            <a:r>
              <a:rPr sz="1050" b="0">
                <a:solidFill>
                  <a:srgbClr val="FFFFFF"/>
                </a:solidFill>
                <a:latin typeface="Barlow"/>
                <a:ea typeface="Barlow"/>
                <a:cs typeface="Barlow"/>
              </a:rPr>
              <a:t>01</a:t>
            </a:r>
          </a:p>
        </p:txBody>
      </p:sp>
      <p:sp>
        <p:nvSpPr>
          <p:cNvPr id="4" name="Collection 001&#10;Launch strategy &amp; creative dir">
            <a:extLst>
              <a:ext uri="{FF2B5EF4-FFF2-40B4-BE49-F238E27FC236}">
                <a16:creationId xmlns:a16="http://schemas.microsoft.com/office/drawing/2014/main" id="{65DEAFAA-DD5C-4A44-B108-EE59676E04CE}"/>
              </a:ext>
            </a:extLst>
          </p:cNvPr>
          <p:cNvSpPr>
            <a:spLocks noGrp="1"/>
          </p:cNvSpPr>
          <p:nvPr/>
        </p:nvSpPr>
        <p:spPr>
          <a:xfrm>
            <a:off x="381000" y="1504950"/>
            <a:ext cx="3571875" cy="1047750"/>
          </a:xfrm>
          <a:prstGeom prst="rect">
            <a:avLst/>
          </a:prstGeom>
          <a:noFill/>
          <a:ln w="0">
            <a:noFill/>
          </a:ln>
        </p:spPr>
        <p:txBody>
          <a:bodyPr wrap="square" lIns="0" tIns="0" rIns="0" bIns="0" anchor="t">
            <a:noAutofit/>
          </a:bodyPr>
          <a:lstStyle>
            <a:defPPr>
              <a:defRPr sz="2325" b="0">
                <a:solidFill>
                  <a:srgbClr val="FFFFFF"/>
                </a:solidFill>
                <a:latin typeface="Barlow"/>
                <a:ea typeface="Barlow"/>
                <a:cs typeface="Barlow"/>
              </a:defRPr>
            </a:defPPr>
          </a:lstStyle>
          <a:p>
            <a:pPr>
              <a:defRPr sz="2325" b="0">
                <a:solidFill>
                  <a:srgbClr val="FFFFFF"/>
                </a:solidFill>
                <a:latin typeface="Barlow"/>
                <a:ea typeface="Barlow"/>
                <a:cs typeface="Barlow"/>
              </a:defRPr>
            </a:pPr>
            <a:r>
              <a:rPr sz="2325" b="0">
                <a:solidFill>
                  <a:srgbClr val="FFFFFF"/>
                </a:solidFill>
                <a:latin typeface="Barlow"/>
                <a:ea typeface="Barlow"/>
                <a:cs typeface="Barlow"/>
              </a:rPr>
              <a:t>Collection 001</a:t>
            </a:r>
          </a:p>
          <a:p>
            <a:pPr>
              <a:defRPr sz="2325" b="0">
                <a:solidFill>
                  <a:srgbClr val="FFFFFF"/>
                </a:solidFill>
                <a:latin typeface="Barlow"/>
                <a:ea typeface="Barlow"/>
                <a:cs typeface="Barlow"/>
              </a:defRPr>
            </a:pPr>
            <a:r>
              <a:rPr sz="2325" b="0">
                <a:solidFill>
                  <a:srgbClr val="FFFFFF"/>
                </a:solidFill>
                <a:latin typeface="Barlow"/>
                <a:ea typeface="Barlow"/>
                <a:cs typeface="Barlow"/>
              </a:rPr>
              <a:t>Launch strategy &amp; creative directions</a:t>
            </a:r>
          </a:p>
        </p:txBody>
      </p:sp>
      <p:sp>
        <p:nvSpPr>
          <p:cNvPr id="5" name="Prepared for BTP&#10;October 2026">
            <a:extLst>
              <a:ext uri="{FF2B5EF4-FFF2-40B4-BE49-F238E27FC236}">
                <a16:creationId xmlns:a16="http://schemas.microsoft.com/office/drawing/2014/main" id="{8DD86444-5A37-4874-865A-1391619160B3}"/>
              </a:ext>
            </a:extLst>
          </p:cNvPr>
          <p:cNvSpPr>
            <a:spLocks noGrp="1"/>
          </p:cNvSpPr>
          <p:nvPr/>
        </p:nvSpPr>
        <p:spPr>
          <a:xfrm>
            <a:off x="381000" y="3552825"/>
            <a:ext cx="2857500" cy="571500"/>
          </a:xfrm>
          <a:prstGeom prst="rect">
            <a:avLst/>
          </a:prstGeom>
          <a:noFill/>
          <a:ln w="0">
            <a:noFill/>
          </a:ln>
        </p:spPr>
        <p:txBody>
          <a:bodyPr wrap="square" lIns="0" tIns="0" rIns="0" bIns="0" anchor="t">
            <a:noAutofit/>
          </a:bodyPr>
          <a:lstStyle>
            <a:defPPr>
              <a:defRPr sz="1650" b="0">
                <a:solidFill>
                  <a:srgbClr val="D0D8ED"/>
                </a:solidFill>
                <a:latin typeface="Barlow"/>
                <a:ea typeface="Barlow"/>
                <a:cs typeface="Barlow"/>
              </a:defRPr>
            </a:defPPr>
          </a:lstStyle>
          <a:p>
            <a:pPr>
              <a:defRPr sz="1650" b="0">
                <a:solidFill>
                  <a:srgbClr val="D0D8ED"/>
                </a:solidFill>
                <a:latin typeface="Barlow"/>
                <a:ea typeface="Barlow"/>
                <a:cs typeface="Barlow"/>
              </a:defRPr>
            </a:pPr>
            <a:r>
              <a:rPr sz="1650" b="0">
                <a:solidFill>
                  <a:srgbClr val="D0D8ED"/>
                </a:solidFill>
                <a:latin typeface="Barlow"/>
                <a:ea typeface="Barlow"/>
                <a:cs typeface="Barlow"/>
              </a:rPr>
              <a:t>Prepared for BTP</a:t>
            </a:r>
          </a:p>
          <a:p>
            <a:pPr>
              <a:defRPr sz="1650" b="0">
                <a:solidFill>
                  <a:srgbClr val="D0D8ED"/>
                </a:solidFill>
                <a:latin typeface="Barlow"/>
                <a:ea typeface="Barlow"/>
                <a:cs typeface="Barlow"/>
              </a:defRPr>
            </a:pPr>
            <a:r>
              <a:rPr sz="1650" b="0">
                <a:solidFill>
                  <a:srgbClr val="D0D8ED"/>
                </a:solidFill>
                <a:latin typeface="Barlow"/>
                <a:ea typeface="Barlow"/>
                <a:cs typeface="Barlow"/>
              </a:rPr>
              <a:t>October 2026</a:t>
            </a:r>
          </a:p>
        </p:txBody>
      </p:sp>
      <p:pic>
        <p:nvPicPr>
          <p:cNvPr id="6" name="Picture 5">
            <a:extLst>
              <a:ext uri="{FF2B5EF4-FFF2-40B4-BE49-F238E27FC236}">
                <a16:creationId xmlns:a16="http://schemas.microsoft.com/office/drawing/2014/main" id="{363D6EBE-3354-483D-87B0-0CDA2582F5DD}"/>
              </a:ext>
            </a:extLst>
          </p:cNvPr>
          <p:cNvPicPr>
            <a:picLocks noChangeAspect="1"/>
          </p:cNvPicPr>
          <p:nvPr/>
        </p:nvPicPr>
        <p:blipFill>
          <a:blip r:embed="rId3"/>
          <a:stretch/>
        </p:blipFill>
        <p:spPr>
          <a:xfrm>
            <a:off x="4210050" y="1457240"/>
            <a:ext cx="4552950" cy="2562396"/>
          </a:xfrm>
          <a:prstGeom prst="rect">
            <a:avLst/>
          </a:prstGeom>
        </p:spPr>
      </p:pic>
      <p:sp>
        <p:nvSpPr>
          <p:cNvPr id="7" name="Concept visualization. Garment appearance is ">
            <a:extLst>
              <a:ext uri="{FF2B5EF4-FFF2-40B4-BE49-F238E27FC236}">
                <a16:creationId xmlns:a16="http://schemas.microsoft.com/office/drawing/2014/main" id="{9740AACB-5949-41F7-A76E-115B93A8E1F8}"/>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D0D8ED"/>
                </a:solidFill>
                <a:latin typeface="Barlow"/>
                <a:ea typeface="Barlow"/>
                <a:cs typeface="Barlow"/>
              </a:defRPr>
            </a:defPPr>
          </a:lstStyle>
          <a:p>
            <a:pPr>
              <a:defRPr sz="1050" b="0">
                <a:solidFill>
                  <a:srgbClr val="D0D8ED"/>
                </a:solidFill>
                <a:latin typeface="Barlow"/>
                <a:ea typeface="Barlow"/>
                <a:cs typeface="Barlow"/>
              </a:defRPr>
            </a:pPr>
            <a:r>
              <a:rPr sz="1050" b="0">
                <a:solidFill>
                  <a:srgbClr val="D0D8ED"/>
                </a:solidFill>
                <a:latin typeface="Barlow"/>
                <a:ea typeface="Barlow"/>
                <a:cs typeface="Barlow"/>
              </a:rPr>
              <a:t>Concept visualization. Garment appearance is illustrative.</a:t>
            </a:r>
          </a:p>
        </p:txBody>
      </p:sp>
      <p:pic>
        <p:nvPicPr>
          <p:cNvPr id="8" name="Picture 7">
            <a:extLst>
              <a:ext uri="{FF2B5EF4-FFF2-40B4-BE49-F238E27FC236}">
                <a16:creationId xmlns:a16="http://schemas.microsoft.com/office/drawing/2014/main" id="{C9AB4B14-8BE4-4AA0-890C-CAF84D578EAD}"/>
              </a:ext>
            </a:extLst>
          </p:cNvPr>
          <p:cNvPicPr>
            <a:picLocks noChangeAspect="1"/>
          </p:cNvPicPr>
          <p:nvPr/>
        </p:nvPicPr>
        <p:blipFill>
          <a:blip r:embed="rId4"/>
          <a:stretch/>
        </p:blipFill>
        <p:spPr>
          <a:xfrm>
            <a:off x="7872374" y="4654906"/>
            <a:ext cx="1090651" cy="297132"/>
          </a:xfrm>
          <a:prstGeom prst="rect">
            <a:avLst/>
          </a:prstGeom>
        </p:spPr>
      </p:pic>
    </p:spTree>
    <p:extLst>
      <p:ext uri="{BB962C8B-B14F-4D97-AF65-F5344CB8AC3E}">
        <p14:creationId xmlns:p14="http://schemas.microsoft.com/office/powerpoint/2010/main" val="451871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BRAND FOUNDATION">
            <a:extLst>
              <a:ext uri="{FF2B5EF4-FFF2-40B4-BE49-F238E27FC236}">
                <a16:creationId xmlns:a16="http://schemas.microsoft.com/office/drawing/2014/main" id="{922B7B43-E926-423C-B67E-6D82971B0084}"/>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BRAND FOUNDATION</a:t>
            </a:r>
          </a:p>
        </p:txBody>
      </p:sp>
      <p:sp>
        <p:nvSpPr>
          <p:cNvPr id="2" name="The meaning behind the name">
            <a:extLst>
              <a:ext uri="{FF2B5EF4-FFF2-40B4-BE49-F238E27FC236}">
                <a16:creationId xmlns:a16="http://schemas.microsoft.com/office/drawing/2014/main" id="{3140DFBB-5DCE-4F73-A1F2-5BA26B695A55}"/>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The meaning behind the name</a:t>
            </a:r>
          </a:p>
        </p:txBody>
      </p:sp>
      <p:sp>
        <p:nvSpPr>
          <p:cNvPr id="3" name="02">
            <a:extLst>
              <a:ext uri="{FF2B5EF4-FFF2-40B4-BE49-F238E27FC236}">
                <a16:creationId xmlns:a16="http://schemas.microsoft.com/office/drawing/2014/main" id="{FDC498DD-EC0C-43B2-A33B-3226CF5FCBFC}"/>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03</a:t>
            </a:r>
          </a:p>
        </p:txBody>
      </p:sp>
      <p:sp>
        <p:nvSpPr>
          <p:cNvPr id="5" name="Possibility, demonstrated">
            <a:extLst>
              <a:ext uri="{FF2B5EF4-FFF2-40B4-BE49-F238E27FC236}">
                <a16:creationId xmlns:a16="http://schemas.microsoft.com/office/drawing/2014/main" id="{D16E3C5D-3D89-4753-94ED-2F2B0B83C957}"/>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Possibility, demonstrated</a:t>
            </a:r>
          </a:p>
        </p:txBody>
      </p:sp>
      <p:sp>
        <p:nvSpPr>
          <p:cNvPr id="6" name="Ambition and discipline become visible throug">
            <a:extLst>
              <a:ext uri="{FF2B5EF4-FFF2-40B4-BE49-F238E27FC236}">
                <a16:creationId xmlns:a16="http://schemas.microsoft.com/office/drawing/2014/main" id="{BCC8FBEA-BAE1-4CF8-89C4-11206C475FBA}"/>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Ambition and discipline become visible through action.</a:t>
            </a:r>
          </a:p>
        </p:txBody>
      </p:sp>
      <p:sp>
        <p:nvSpPr>
          <p:cNvPr id="7" name="The creative expression">
            <a:extLst>
              <a:ext uri="{FF2B5EF4-FFF2-40B4-BE49-F238E27FC236}">
                <a16:creationId xmlns:a16="http://schemas.microsoft.com/office/drawing/2014/main" id="{E2BAB92B-D48A-496C-A893-33E8F0DC0AA0}"/>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creative expression</a:t>
            </a:r>
          </a:p>
        </p:txBody>
      </p:sp>
      <p:sp>
        <p:nvSpPr>
          <p:cNvPr id="8" name="Show a specific action in someone’s current c">
            <a:extLst>
              <a:ext uri="{FF2B5EF4-FFF2-40B4-BE49-F238E27FC236}">
                <a16:creationId xmlns:a16="http://schemas.microsoft.com/office/drawing/2014/main" id="{3E274E32-C5EF-406A-ADEF-25F3FB896E30}"/>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Show a specific action in someone’s current chapter, with BTP worn naturally.</a:t>
            </a:r>
          </a:p>
        </p:txBody>
      </p:sp>
      <p:sp>
        <p:nvSpPr>
          <p:cNvPr id="9" name="The role of the garment">
            <a:extLst>
              <a:ext uri="{FF2B5EF4-FFF2-40B4-BE49-F238E27FC236}">
                <a16:creationId xmlns:a16="http://schemas.microsoft.com/office/drawing/2014/main" id="{32EECCA0-4586-4279-8CBA-06CBD87315D9}"/>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role of the garment</a:t>
            </a:r>
          </a:p>
        </p:txBody>
      </p:sp>
      <p:sp>
        <p:nvSpPr>
          <p:cNvPr id="10" name="An expression of the outlook behind the work.">
            <a:extLst>
              <a:ext uri="{FF2B5EF4-FFF2-40B4-BE49-F238E27FC236}">
                <a16:creationId xmlns:a16="http://schemas.microsoft.com/office/drawing/2014/main" id="{831D1F18-0448-4966-B2FB-E8ECE5744D53}"/>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An expression of the outlook behind the work.</a:t>
            </a:r>
          </a:p>
        </p:txBody>
      </p:sp>
      <p:sp>
        <p:nvSpPr>
          <p:cNvPr id="11" name="Concept visualization. Casting, locations and">
            <a:extLst>
              <a:ext uri="{FF2B5EF4-FFF2-40B4-BE49-F238E27FC236}">
                <a16:creationId xmlns:a16="http://schemas.microsoft.com/office/drawing/2014/main" id="{4FD5CD38-73E8-4CAF-8173-A19AD46F31BD}"/>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pic>
        <p:nvPicPr>
          <p:cNvPr id="13" name="Picture 12" descr="design-studio.jpg"/>
          <p:cNvPicPr>
            <a:picLocks noChangeAspect="1"/>
          </p:cNvPicPr>
          <p:nvPr/>
        </p:nvPicPr>
        <p:blipFill>
          <a:blip r:embed="rId4"/>
          <a:stretch>
            <a:fillRect/>
          </a:stretch>
        </p:blipFill>
        <p:spPr>
          <a:xfrm>
            <a:off x="3717149" y="1438275"/>
            <a:ext cx="5043452" cy="2838450"/>
          </a:xfrm>
          <a:prstGeom prst="rect">
            <a:avLst/>
          </a:prstGeom>
        </p:spPr>
      </p:pic>
    </p:spTree>
    <p:extLst>
      <p:ext uri="{BB962C8B-B14F-4D97-AF65-F5344CB8AC3E}">
        <p14:creationId xmlns:p14="http://schemas.microsoft.com/office/powerpoint/2010/main" val="2090127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7164B"/>
        </a:solidFill>
        <a:effectLst/>
      </p:bgPr>
    </p:bg>
    <p:spTree>
      <p:nvGrpSpPr>
        <p:cNvPr id="1" name=""/>
        <p:cNvGrpSpPr/>
        <p:nvPr/>
      </p:nvGrpSpPr>
      <p:grpSpPr>
        <a:xfrm>
          <a:off x="0" y="0"/>
          <a:ext cx="0" cy="0"/>
          <a:chOff x="0" y="0"/>
          <a:chExt cx="0" cy="0"/>
        </a:xfrm>
      </p:grpSpPr>
      <p:sp>
        <p:nvSpPr>
          <p:cNvPr id="11" name="OUR RECOMMENDATION">
            <a:extLst>
              <a:ext uri="{FF2B5EF4-FFF2-40B4-BE49-F238E27FC236}">
                <a16:creationId xmlns:a16="http://schemas.microsoft.com/office/drawing/2014/main" id="{959F06D4-6EBE-494D-920D-0CAC82AEB736}"/>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4385F5"/>
                </a:solidFill>
                <a:latin typeface="Barlow"/>
                <a:ea typeface="Barlow"/>
                <a:cs typeface="Barlow"/>
              </a:defRPr>
            </a:defPPr>
          </a:lstStyle>
          <a:p>
            <a:pPr>
              <a:defRPr sz="1125" b="1">
                <a:solidFill>
                  <a:srgbClr val="4385F5"/>
                </a:solidFill>
                <a:latin typeface="Barlow"/>
                <a:ea typeface="Barlow"/>
                <a:cs typeface="Barlow"/>
              </a:defRPr>
            </a:pPr>
            <a:r>
              <a:rPr sz="1125" b="1">
                <a:solidFill>
                  <a:srgbClr val="4385F5"/>
                </a:solidFill>
                <a:latin typeface="Barlow"/>
                <a:ea typeface="Barlow"/>
                <a:cs typeface="Barlow"/>
              </a:rPr>
              <a:t>OUR RECOMMENDATION</a:t>
            </a:r>
          </a:p>
        </p:txBody>
      </p:sp>
      <p:sp>
        <p:nvSpPr>
          <p:cNvPr id="2" name="The launch opportunity">
            <a:extLst>
              <a:ext uri="{FF2B5EF4-FFF2-40B4-BE49-F238E27FC236}">
                <a16:creationId xmlns:a16="http://schemas.microsoft.com/office/drawing/2014/main" id="{BF9EC19F-9719-413F-B620-4BA506A75A4C}"/>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FFFFFF"/>
                </a:solidFill>
                <a:latin typeface="Barlow"/>
                <a:ea typeface="Barlow"/>
                <a:cs typeface="Barlow"/>
              </a:defRPr>
            </a:defPPr>
          </a:lstStyle>
          <a:p>
            <a:pPr>
              <a:defRPr sz="3150" b="1">
                <a:solidFill>
                  <a:srgbClr val="FFFFFF"/>
                </a:solidFill>
                <a:latin typeface="Barlow"/>
                <a:ea typeface="Barlow"/>
                <a:cs typeface="Barlow"/>
              </a:defRPr>
            </a:pPr>
            <a:r>
              <a:rPr sz="3150" b="1">
                <a:solidFill>
                  <a:srgbClr val="FFFFFF"/>
                </a:solidFill>
                <a:latin typeface="Barlow"/>
                <a:ea typeface="Barlow"/>
                <a:cs typeface="Barlow"/>
              </a:rPr>
              <a:t>The launch opportunity</a:t>
            </a:r>
          </a:p>
        </p:txBody>
      </p:sp>
      <p:sp>
        <p:nvSpPr>
          <p:cNvPr id="3" name="03">
            <a:extLst>
              <a:ext uri="{FF2B5EF4-FFF2-40B4-BE49-F238E27FC236}">
                <a16:creationId xmlns:a16="http://schemas.microsoft.com/office/drawing/2014/main" id="{C538C362-718B-47D3-B5A5-4118798292E9}"/>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FFFFFF"/>
                </a:solidFill>
                <a:latin typeface="Barlow"/>
                <a:ea typeface="Barlow"/>
                <a:cs typeface="Barlow"/>
              </a:defRPr>
            </a:defPPr>
          </a:lstStyle>
          <a:p>
            <a:pPr>
              <a:defRPr sz="1050" b="0">
                <a:solidFill>
                  <a:srgbClr val="FFFFFF"/>
                </a:solidFill>
                <a:latin typeface="Barlow"/>
                <a:ea typeface="Barlow"/>
                <a:cs typeface="Barlow"/>
              </a:defRPr>
            </a:pPr>
            <a:r>
              <a:rPr sz="1050" b="0">
                <a:solidFill>
                  <a:srgbClr val="FFFFFF"/>
                </a:solidFill>
                <a:latin typeface="Barlow"/>
                <a:ea typeface="Barlow"/>
                <a:cs typeface="Barlow"/>
              </a:rPr>
              <a:t>05</a:t>
            </a:r>
          </a:p>
        </p:txBody>
      </p:sp>
      <p:sp>
        <p:nvSpPr>
          <p:cNvPr id="4" name="A story people can recognize">
            <a:extLst>
              <a:ext uri="{FF2B5EF4-FFF2-40B4-BE49-F238E27FC236}">
                <a16:creationId xmlns:a16="http://schemas.microsoft.com/office/drawing/2014/main" id="{32F69751-54FD-479B-97CA-92040F75D679}"/>
              </a:ext>
            </a:extLst>
          </p:cNvPr>
          <p:cNvSpPr>
            <a:spLocks noGrp="1"/>
          </p:cNvSpPr>
          <p:nvPr/>
        </p:nvSpPr>
        <p:spPr>
          <a:xfrm>
            <a:off x="381000" y="15716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 story people can recognize</a:t>
            </a:r>
          </a:p>
        </p:txBody>
      </p:sp>
      <p:sp>
        <p:nvSpPr>
          <p:cNvPr id="5" name="A real action, a specific person and a reason">
            <a:extLst>
              <a:ext uri="{FF2B5EF4-FFF2-40B4-BE49-F238E27FC236}">
                <a16:creationId xmlns:a16="http://schemas.microsoft.com/office/drawing/2014/main" id="{4D1FD12C-D67C-4DA3-A7FD-12090073F4AA}"/>
              </a:ext>
            </a:extLst>
          </p:cNvPr>
          <p:cNvSpPr>
            <a:spLocks noGrp="1"/>
          </p:cNvSpPr>
          <p:nvPr/>
        </p:nvSpPr>
        <p:spPr>
          <a:xfrm>
            <a:off x="381000" y="1876425"/>
            <a:ext cx="8286750" cy="590550"/>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A real action, a specific person and a reason it matters to them.</a:t>
            </a:r>
          </a:p>
        </p:txBody>
      </p:sp>
      <p:sp>
        <p:nvSpPr>
          <p:cNvPr id="6" name="A garment people can evaluate">
            <a:extLst>
              <a:ext uri="{FF2B5EF4-FFF2-40B4-BE49-F238E27FC236}">
                <a16:creationId xmlns:a16="http://schemas.microsoft.com/office/drawing/2014/main" id="{6CB78673-D15B-4B3E-A937-355D3DD6B219}"/>
              </a:ext>
            </a:extLst>
          </p:cNvPr>
          <p:cNvSpPr>
            <a:spLocks noGrp="1"/>
          </p:cNvSpPr>
          <p:nvPr/>
        </p:nvSpPr>
        <p:spPr>
          <a:xfrm>
            <a:off x="381000" y="2476500"/>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 garment people can evaluate</a:t>
            </a:r>
          </a:p>
        </p:txBody>
      </p:sp>
      <p:sp>
        <p:nvSpPr>
          <p:cNvPr id="7" name="A clear view of the crewneck, its fit, finish">
            <a:extLst>
              <a:ext uri="{FF2B5EF4-FFF2-40B4-BE49-F238E27FC236}">
                <a16:creationId xmlns:a16="http://schemas.microsoft.com/office/drawing/2014/main" id="{D1B8BEDD-B97B-48BE-8B16-1EB7F0A38B77}"/>
              </a:ext>
            </a:extLst>
          </p:cNvPr>
          <p:cNvSpPr>
            <a:spLocks noGrp="1"/>
          </p:cNvSpPr>
          <p:nvPr/>
        </p:nvSpPr>
        <p:spPr>
          <a:xfrm>
            <a:off x="381000" y="2781300"/>
            <a:ext cx="8286750" cy="590550"/>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A clear view of the crewneck, its fit, finish and statement.</a:t>
            </a:r>
          </a:p>
        </p:txBody>
      </p:sp>
      <p:sp>
        <p:nvSpPr>
          <p:cNvPr id="8" name="A buying experience people can trust">
            <a:extLst>
              <a:ext uri="{FF2B5EF4-FFF2-40B4-BE49-F238E27FC236}">
                <a16:creationId xmlns:a16="http://schemas.microsoft.com/office/drawing/2014/main" id="{0D7F5843-D681-4CC4-8155-35FB1BB28D97}"/>
              </a:ext>
            </a:extLst>
          </p:cNvPr>
          <p:cNvSpPr>
            <a:spLocks noGrp="1"/>
          </p:cNvSpPr>
          <p:nvPr/>
        </p:nvSpPr>
        <p:spPr>
          <a:xfrm>
            <a:off x="381000" y="338137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 buying experience people can trust</a:t>
            </a:r>
          </a:p>
        </p:txBody>
      </p:sp>
      <p:sp>
        <p:nvSpPr>
          <p:cNvPr id="9" name="Accurate product information and a direct pat">
            <a:extLst>
              <a:ext uri="{FF2B5EF4-FFF2-40B4-BE49-F238E27FC236}">
                <a16:creationId xmlns:a16="http://schemas.microsoft.com/office/drawing/2014/main" id="{D02CE71B-3A49-41BB-AAED-AB5B7A6787EC}"/>
              </a:ext>
            </a:extLst>
          </p:cNvPr>
          <p:cNvSpPr>
            <a:spLocks noGrp="1"/>
          </p:cNvSpPr>
          <p:nvPr/>
        </p:nvSpPr>
        <p:spPr>
          <a:xfrm>
            <a:off x="381000" y="3686175"/>
            <a:ext cx="8286750" cy="590550"/>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Accurate product information and a direct path to BTP’s own store.</a:t>
            </a:r>
          </a:p>
        </p:txBody>
      </p:sp>
      <p:pic>
        <p:nvPicPr>
          <p:cNvPr id="10" name="Picture 9">
            <a:extLst>
              <a:ext uri="{FF2B5EF4-FFF2-40B4-BE49-F238E27FC236}">
                <a16:creationId xmlns:a16="http://schemas.microsoft.com/office/drawing/2014/main" id="{5E8D3F21-103B-44A4-892B-E73471BCDA1E}"/>
              </a:ext>
            </a:extLst>
          </p:cNvPr>
          <p:cNvPicPr>
            <a:picLocks noChangeAspect="1"/>
          </p:cNvPicPr>
          <p:nvPr/>
        </p:nvPicPr>
        <p:blipFill>
          <a:blip r:embed="rId3"/>
          <a:stretch/>
        </p:blipFill>
        <p:spPr>
          <a:xfrm>
            <a:off x="7872374" y="4654906"/>
            <a:ext cx="1090651" cy="297132"/>
          </a:xfrm>
          <a:prstGeom prst="rect">
            <a:avLst/>
          </a:prstGeom>
        </p:spPr>
      </p:pic>
    </p:spTree>
    <p:extLst>
      <p:ext uri="{BB962C8B-B14F-4D97-AF65-F5344CB8AC3E}">
        <p14:creationId xmlns:p14="http://schemas.microsoft.com/office/powerpoint/2010/main" val="157301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AUDIENCE">
            <a:extLst>
              <a:ext uri="{FF2B5EF4-FFF2-40B4-BE49-F238E27FC236}">
                <a16:creationId xmlns:a16="http://schemas.microsoft.com/office/drawing/2014/main" id="{8F9751E3-8B6A-4F1A-8BDE-FFE68F4488F4}"/>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AUDIENCE</a:t>
            </a:r>
          </a:p>
        </p:txBody>
      </p:sp>
      <p:sp>
        <p:nvSpPr>
          <p:cNvPr id="2" name="The first buyer to validate">
            <a:extLst>
              <a:ext uri="{FF2B5EF4-FFF2-40B4-BE49-F238E27FC236}">
                <a16:creationId xmlns:a16="http://schemas.microsoft.com/office/drawing/2014/main" id="{42EB328F-83C7-4A06-B3AA-651A2AF13283}"/>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The first buyer to validate</a:t>
            </a:r>
          </a:p>
        </p:txBody>
      </p:sp>
      <p:sp>
        <p:nvSpPr>
          <p:cNvPr id="3" name="04">
            <a:extLst>
              <a:ext uri="{FF2B5EF4-FFF2-40B4-BE49-F238E27FC236}">
                <a16:creationId xmlns:a16="http://schemas.microsoft.com/office/drawing/2014/main" id="{F02DCA97-86A9-4954-89E2-01E9AE3B28D9}"/>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06</a:t>
            </a:r>
          </a:p>
        </p:txBody>
      </p:sp>
      <p:pic>
        <p:nvPicPr>
          <p:cNvPr id="4" name="Picture 3">
            <a:extLst>
              <a:ext uri="{FF2B5EF4-FFF2-40B4-BE49-F238E27FC236}">
                <a16:creationId xmlns:a16="http://schemas.microsoft.com/office/drawing/2014/main" id="{88C3CCB8-FE96-4B27-A482-52C16E621BC4}"/>
              </a:ext>
            </a:extLst>
          </p:cNvPr>
          <p:cNvPicPr>
            <a:picLocks noChangeAspect="1"/>
          </p:cNvPicPr>
          <p:nvPr/>
        </p:nvPicPr>
        <p:blipFill>
          <a:blip r:embed="rId3"/>
          <a:stretch/>
        </p:blipFill>
        <p:spPr>
          <a:xfrm>
            <a:off x="3717149" y="1438275"/>
            <a:ext cx="5043452" cy="2838450"/>
          </a:xfrm>
          <a:prstGeom prst="rect">
            <a:avLst/>
          </a:prstGeom>
        </p:spPr>
      </p:pic>
      <p:sp>
        <p:nvSpPr>
          <p:cNvPr id="5" name="Working hypothesis">
            <a:extLst>
              <a:ext uri="{FF2B5EF4-FFF2-40B4-BE49-F238E27FC236}">
                <a16:creationId xmlns:a16="http://schemas.microsoft.com/office/drawing/2014/main" id="{9E3EF55E-1E7F-44BB-B59B-8EAD9001F644}"/>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Working hypothesis</a:t>
            </a:r>
          </a:p>
        </p:txBody>
      </p:sp>
      <p:sp>
        <p:nvSpPr>
          <p:cNvPr id="6" name="An adult considering premium crewnecks who li">
            <a:extLst>
              <a:ext uri="{FF2B5EF4-FFF2-40B4-BE49-F238E27FC236}">
                <a16:creationId xmlns:a16="http://schemas.microsoft.com/office/drawing/2014/main" id="{57697BC8-5253-4331-999B-3CFE64A9C2F2}"/>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An adult considering premium crewnecks who likes the silhouette and statement.</a:t>
            </a:r>
          </a:p>
        </p:txBody>
      </p:sp>
      <p:sp>
        <p:nvSpPr>
          <p:cNvPr id="7" name="The emotional connection">
            <a:extLst>
              <a:ext uri="{FF2B5EF4-FFF2-40B4-BE49-F238E27FC236}">
                <a16:creationId xmlns:a16="http://schemas.microsoft.com/office/drawing/2014/main" id="{C91E5EA4-07F1-4AE5-BDA6-90227F1A7CAF}"/>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emotional connection</a:t>
            </a:r>
          </a:p>
        </p:txBody>
      </p:sp>
      <p:sp>
        <p:nvSpPr>
          <p:cNvPr id="8" name="A person who identifies with ambition express">
            <a:extLst>
              <a:ext uri="{FF2B5EF4-FFF2-40B4-BE49-F238E27FC236}">
                <a16:creationId xmlns:a16="http://schemas.microsoft.com/office/drawing/2014/main" id="{C356F80A-194C-436E-8AEA-7841BB13D26E}"/>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person who identifies with ambition expressed through action.</a:t>
            </a:r>
          </a:p>
        </p:txBody>
      </p:sp>
      <p:sp>
        <p:nvSpPr>
          <p:cNvPr id="9" name="The validation">
            <a:extLst>
              <a:ext uri="{FF2B5EF4-FFF2-40B4-BE49-F238E27FC236}">
                <a16:creationId xmlns:a16="http://schemas.microsoft.com/office/drawing/2014/main" id="{673CC9BF-4D31-4672-8D3C-07825CEABA9F}"/>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validation</a:t>
            </a:r>
          </a:p>
        </p:txBody>
      </p:sp>
      <p:sp>
        <p:nvSpPr>
          <p:cNvPr id="10" name="Validate the garment, actual price and purcha">
            <a:extLst>
              <a:ext uri="{FF2B5EF4-FFF2-40B4-BE49-F238E27FC236}">
                <a16:creationId xmlns:a16="http://schemas.microsoft.com/office/drawing/2014/main" id="{83842179-4B57-43C1-9C8B-0A819E44675A}"/>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Validate the garment, actual price and purchase intent before scaling.</a:t>
            </a:r>
          </a:p>
        </p:txBody>
      </p:sp>
      <p:sp>
        <p:nvSpPr>
          <p:cNvPr id="11" name="Concept visualization. Casting, locations and">
            <a:extLst>
              <a:ext uri="{FF2B5EF4-FFF2-40B4-BE49-F238E27FC236}">
                <a16:creationId xmlns:a16="http://schemas.microsoft.com/office/drawing/2014/main" id="{C411A618-4BBB-4072-92F1-478250C32B3D}"/>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991404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PRODUCT FOUNDATION">
            <a:extLst>
              <a:ext uri="{FF2B5EF4-FFF2-40B4-BE49-F238E27FC236}">
                <a16:creationId xmlns:a16="http://schemas.microsoft.com/office/drawing/2014/main" id="{8E3582D3-DA4B-4055-94DD-4D95CD2EE554}"/>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PRODUCT FOUNDATION</a:t>
            </a:r>
          </a:p>
        </p:txBody>
      </p:sp>
      <p:sp>
        <p:nvSpPr>
          <p:cNvPr id="2" name="Collection 001 remains the hero">
            <a:extLst>
              <a:ext uri="{FF2B5EF4-FFF2-40B4-BE49-F238E27FC236}">
                <a16:creationId xmlns:a16="http://schemas.microsoft.com/office/drawing/2014/main" id="{3295DA9B-63CE-4DAC-84C2-52DC9E1B5D70}"/>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Collection 001 remains the hero</a:t>
            </a:r>
          </a:p>
        </p:txBody>
      </p:sp>
      <p:sp>
        <p:nvSpPr>
          <p:cNvPr id="3" name="05">
            <a:extLst>
              <a:ext uri="{FF2B5EF4-FFF2-40B4-BE49-F238E27FC236}">
                <a16:creationId xmlns:a16="http://schemas.microsoft.com/office/drawing/2014/main" id="{755AC7C1-71E9-4935-8CA6-517D9DA72B64}"/>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07</a:t>
            </a:r>
          </a:p>
        </p:txBody>
      </p:sp>
      <p:pic>
        <p:nvPicPr>
          <p:cNvPr id="4" name="Picture 3">
            <a:extLst>
              <a:ext uri="{FF2B5EF4-FFF2-40B4-BE49-F238E27FC236}">
                <a16:creationId xmlns:a16="http://schemas.microsoft.com/office/drawing/2014/main" id="{20BB4163-E67B-4963-8461-9A36D838EEC2}"/>
              </a:ext>
            </a:extLst>
          </p:cNvPr>
          <p:cNvPicPr>
            <a:picLocks noChangeAspect="1"/>
          </p:cNvPicPr>
          <p:nvPr/>
        </p:nvPicPr>
        <p:blipFill>
          <a:blip r:embed="rId3"/>
          <a:stretch/>
        </p:blipFill>
        <p:spPr>
          <a:xfrm>
            <a:off x="4238731" y="1362075"/>
            <a:ext cx="4000289" cy="2952750"/>
          </a:xfrm>
          <a:prstGeom prst="rect">
            <a:avLst/>
          </a:prstGeom>
        </p:spPr>
      </p:pic>
      <p:sp>
        <p:nvSpPr>
          <p:cNvPr id="5" name="THE PROLIFIC /001">
            <a:extLst>
              <a:ext uri="{FF2B5EF4-FFF2-40B4-BE49-F238E27FC236}">
                <a16:creationId xmlns:a16="http://schemas.microsoft.com/office/drawing/2014/main" id="{EA2D9934-DE83-4998-933E-324C7F823BD0}"/>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PROLIFIC /001</a:t>
            </a:r>
          </a:p>
        </p:txBody>
      </p:sp>
      <p:sp>
        <p:nvSpPr>
          <p:cNvPr id="6" name="The existing heavyweight crewneck anchors the">
            <a:extLst>
              <a:ext uri="{FF2B5EF4-FFF2-40B4-BE49-F238E27FC236}">
                <a16:creationId xmlns:a16="http://schemas.microsoft.com/office/drawing/2014/main" id="{1986D00B-53AC-4A5A-9BA3-32985E059C27}"/>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The existing heavyweight crewneck anchors the launch.</a:t>
            </a:r>
          </a:p>
        </p:txBody>
      </p:sp>
      <p:sp>
        <p:nvSpPr>
          <p:cNvPr id="7" name="Front and back">
            <a:extLst>
              <a:ext uri="{FF2B5EF4-FFF2-40B4-BE49-F238E27FC236}">
                <a16:creationId xmlns:a16="http://schemas.microsoft.com/office/drawing/2014/main" id="{E6B52CA2-29FD-4BBB-ABF7-9FF1F433CD6E}"/>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Front and back</a:t>
            </a:r>
          </a:p>
        </p:txBody>
      </p:sp>
      <p:sp>
        <p:nvSpPr>
          <p:cNvPr id="8" name="Keep the quiet chest mark and the raised back">
            <a:extLst>
              <a:ext uri="{FF2B5EF4-FFF2-40B4-BE49-F238E27FC236}">
                <a16:creationId xmlns:a16="http://schemas.microsoft.com/office/drawing/2014/main" id="{DD7142C4-1931-4B10-A597-756A6FC5C115}"/>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Keep the quiet chest mark and the raised back statement visible in the content.</a:t>
            </a:r>
          </a:p>
        </p:txBody>
      </p:sp>
      <p:sp>
        <p:nvSpPr>
          <p:cNvPr id="9" name="Sample first">
            <a:extLst>
              <a:ext uri="{FF2B5EF4-FFF2-40B4-BE49-F238E27FC236}">
                <a16:creationId xmlns:a16="http://schemas.microsoft.com/office/drawing/2014/main" id="{5EEDFED7-4025-417E-BF32-9B813FE0551C}"/>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Sample first</a:t>
            </a:r>
          </a:p>
        </p:txBody>
      </p:sp>
      <p:sp>
        <p:nvSpPr>
          <p:cNvPr id="10" name="Confirm fit, material, finish and approved pr">
            <a:extLst>
              <a:ext uri="{FF2B5EF4-FFF2-40B4-BE49-F238E27FC236}">
                <a16:creationId xmlns:a16="http://schemas.microsoft.com/office/drawing/2014/main" id="{A24021FB-DB21-471A-AD15-88FB7B162553}"/>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Confirm fit, material, finish and approved product facts before the shoot.</a:t>
            </a:r>
          </a:p>
        </p:txBody>
      </p:sp>
      <p:sp>
        <p:nvSpPr>
          <p:cNvPr id="11" name="Supplied design reference. Final sample, colo">
            <a:extLst>
              <a:ext uri="{FF2B5EF4-FFF2-40B4-BE49-F238E27FC236}">
                <a16:creationId xmlns:a16="http://schemas.microsoft.com/office/drawing/2014/main" id="{AD70155E-E679-4FEF-A716-AA39C42715F2}"/>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Supplied design reference. Final sample, colours and specifications to be confirmed.</a:t>
            </a:r>
          </a:p>
        </p:txBody>
      </p:sp>
    </p:spTree>
    <p:extLst>
      <p:ext uri="{BB962C8B-B14F-4D97-AF65-F5344CB8AC3E}">
        <p14:creationId xmlns:p14="http://schemas.microsoft.com/office/powerpoint/2010/main" val="468945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PROPOSED JSB PARTNERSHIP">
            <a:extLst>
              <a:ext uri="{FF2B5EF4-FFF2-40B4-BE49-F238E27FC236}">
                <a16:creationId xmlns:a16="http://schemas.microsoft.com/office/drawing/2014/main" id="{C73D7C5F-8EE7-4B6C-A96A-DD184CCD44C4}"/>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PROPOSED JSB PARTNERSHIP</a:t>
            </a:r>
          </a:p>
        </p:txBody>
      </p:sp>
      <p:sp>
        <p:nvSpPr>
          <p:cNvPr id="2" name="A connected launch plan">
            <a:extLst>
              <a:ext uri="{FF2B5EF4-FFF2-40B4-BE49-F238E27FC236}">
                <a16:creationId xmlns:a16="http://schemas.microsoft.com/office/drawing/2014/main" id="{D554A0F6-6341-4274-882C-6052783BE085}"/>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A connected launch plan</a:t>
            </a:r>
          </a:p>
        </p:txBody>
      </p:sp>
      <p:sp>
        <p:nvSpPr>
          <p:cNvPr id="3" name="06">
            <a:extLst>
              <a:ext uri="{FF2B5EF4-FFF2-40B4-BE49-F238E27FC236}">
                <a16:creationId xmlns:a16="http://schemas.microsoft.com/office/drawing/2014/main" id="{C02F72AB-614C-4FE3-9757-E15C037B0729}"/>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08</a:t>
            </a:r>
          </a:p>
        </p:txBody>
      </p:sp>
      <p:graphicFrame>
        <p:nvGraphicFramePr>
          <p:cNvPr id="4" name="Table 3">
            <a:extLst>
              <a:ext uri="{FF2B5EF4-FFF2-40B4-BE49-F238E27FC236}">
                <a16:creationId xmlns:a16="http://schemas.microsoft.com/office/drawing/2014/main" id="{8678E507-2D56-4855-9BC2-91632991C117}"/>
              </a:ext>
            </a:extLst>
          </p:cNvPr>
          <p:cNvGraphicFramePr/>
          <p:nvPr/>
        </p:nvGraphicFramePr>
        <p:xfrm>
          <a:off x="381000" y="1381125"/>
          <a:ext cx="8382000" cy="2857500"/>
        </p:xfrm>
        <a:graphic>
          <a:graphicData uri="http://schemas.openxmlformats.org/drawingml/2006/table">
            <a:tbl>
              <a:tblPr/>
              <a:tblGrid>
                <a:gridCol w="2428875">
                  <a:extLst>
                    <a:ext uri="{9D8B030D-6E8A-4147-A177-3AD203B41FA5}">
                      <a16:colId xmlns:a16="http://schemas.microsoft.com/office/drawing/2014/main" val="20000"/>
                    </a:ext>
                  </a:extLst>
                </a:gridCol>
                <a:gridCol w="5953125">
                  <a:extLst>
                    <a:ext uri="{9D8B030D-6E8A-4147-A177-3AD203B41FA5}">
                      <a16:colId xmlns:a16="http://schemas.microsoft.com/office/drawing/2014/main" val="20001"/>
                    </a:ext>
                  </a:extLst>
                </a:gridCol>
              </a:tblGrid>
              <a:tr h="400050">
                <a:tc>
                  <a:txBody>
                    <a:bodyPr/>
                    <a:lstStyle/>
                    <a:p>
                      <a:r>
                        <a:rPr sz="1500" b="1">
                          <a:solidFill>
                            <a:srgbClr val="FFFFFF"/>
                          </a:solidFill>
                          <a:latin typeface="Barlow"/>
                          <a:ea typeface="Barlow"/>
                          <a:cs typeface="Barlow"/>
                        </a:rPr>
                        <a:t>Workstream</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Launch contribution</a:t>
                      </a:r>
                    </a:p>
                  </a:txBody>
                  <a:tcPr marL="76200" marR="76200" marT="19050" marB="19050" anchor="ctr">
                    <a:solidFill>
                      <a:srgbClr val="07164B"/>
                    </a:solidFill>
                  </a:tcPr>
                </a:tc>
                <a:extLst>
                  <a:ext uri="{0D108BD9-81ED-4DB2-BD59-A6C34878D82A}">
                    <a16:rowId xmlns:a16="http://schemas.microsoft.com/office/drawing/2014/main" val="10000"/>
                  </a:ext>
                </a:extLst>
              </a:tr>
              <a:tr h="409575">
                <a:tc>
                  <a:txBody>
                    <a:bodyPr/>
                    <a:lstStyle/>
                    <a:p>
                      <a:r>
                        <a:rPr sz="1500" b="1">
                          <a:solidFill>
                            <a:srgbClr val="14203B"/>
                          </a:solidFill>
                          <a:latin typeface="Barlow"/>
                          <a:ea typeface="Barlow"/>
                          <a:cs typeface="Barlow"/>
                        </a:rPr>
                        <a:t>Creative direction</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One lead campaign with a distinct visual idea</a:t>
                      </a:r>
                    </a:p>
                  </a:txBody>
                  <a:tcPr marL="76200" marR="76200" marT="19050" marB="19050" anchor="ctr">
                    <a:solidFill>
                      <a:srgbClr val="FFFFFF"/>
                    </a:solidFill>
                  </a:tcPr>
                </a:tc>
                <a:extLst>
                  <a:ext uri="{0D108BD9-81ED-4DB2-BD59-A6C34878D82A}">
                    <a16:rowId xmlns:a16="http://schemas.microsoft.com/office/drawing/2014/main" val="10001"/>
                  </a:ext>
                </a:extLst>
              </a:tr>
              <a:tr h="409575">
                <a:tc>
                  <a:txBody>
                    <a:bodyPr/>
                    <a:lstStyle/>
                    <a:p>
                      <a:r>
                        <a:rPr sz="1500" b="1">
                          <a:solidFill>
                            <a:srgbClr val="14203B"/>
                          </a:solidFill>
                          <a:latin typeface="Barlow"/>
                          <a:ea typeface="Barlow"/>
                          <a:cs typeface="Barlow"/>
                        </a:rPr>
                        <a:t>Content &amp; distribution</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An original asset bank adapted to each channel</a:t>
                      </a:r>
                    </a:p>
                  </a:txBody>
                  <a:tcPr marL="76200" marR="76200" marT="19050" marB="19050" anchor="ctr">
                    <a:solidFill>
                      <a:srgbClr val="F3F6FB"/>
                    </a:solidFill>
                  </a:tcPr>
                </a:tc>
                <a:extLst>
                  <a:ext uri="{0D108BD9-81ED-4DB2-BD59-A6C34878D82A}">
                    <a16:rowId xmlns:a16="http://schemas.microsoft.com/office/drawing/2014/main" val="10002"/>
                  </a:ext>
                </a:extLst>
              </a:tr>
              <a:tr h="409575">
                <a:tc>
                  <a:txBody>
                    <a:bodyPr/>
                    <a:lstStyle/>
                    <a:p>
                      <a:r>
                        <a:rPr sz="1500" b="1">
                          <a:solidFill>
                            <a:srgbClr val="14203B"/>
                          </a:solidFill>
                          <a:latin typeface="Barlow"/>
                          <a:ea typeface="Barlow"/>
                          <a:cs typeface="Barlow"/>
                        </a:rPr>
                        <a:t>Organic &amp; community</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 publishing rhythm, creator participation and email</a:t>
                      </a:r>
                    </a:p>
                  </a:txBody>
                  <a:tcPr marL="76200" marR="76200" marT="19050" marB="19050" anchor="ctr">
                    <a:solidFill>
                      <a:srgbClr val="FFFFFF"/>
                    </a:solidFill>
                  </a:tcPr>
                </a:tc>
                <a:extLst>
                  <a:ext uri="{0D108BD9-81ED-4DB2-BD59-A6C34878D82A}">
                    <a16:rowId xmlns:a16="http://schemas.microsoft.com/office/drawing/2014/main" val="10003"/>
                  </a:ext>
                </a:extLst>
              </a:tr>
              <a:tr h="409575">
                <a:tc>
                  <a:txBody>
                    <a:bodyPr/>
                    <a:lstStyle/>
                    <a:p>
                      <a:r>
                        <a:rPr sz="1500" b="1">
                          <a:solidFill>
                            <a:srgbClr val="14203B"/>
                          </a:solidFill>
                          <a:latin typeface="Barlow"/>
                          <a:ea typeface="Barlow"/>
                          <a:cs typeface="Barlow"/>
                        </a:rPr>
                        <a:t>Paid media</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Controlled creative tests with commercial guardrails</a:t>
                      </a:r>
                    </a:p>
                  </a:txBody>
                  <a:tcPr marL="76200" marR="76200" marT="19050" marB="19050" anchor="ctr">
                    <a:solidFill>
                      <a:srgbClr val="F3F6FB"/>
                    </a:solidFill>
                  </a:tcPr>
                </a:tc>
                <a:extLst>
                  <a:ext uri="{0D108BD9-81ED-4DB2-BD59-A6C34878D82A}">
                    <a16:rowId xmlns:a16="http://schemas.microsoft.com/office/drawing/2014/main" val="10004"/>
                  </a:ext>
                </a:extLst>
              </a:tr>
              <a:tr h="409575">
                <a:tc>
                  <a:txBody>
                    <a:bodyPr/>
                    <a:lstStyle/>
                    <a:p>
                      <a:r>
                        <a:rPr sz="1500" b="1">
                          <a:solidFill>
                            <a:srgbClr val="14203B"/>
                          </a:solidFill>
                          <a:latin typeface="Barlow"/>
                          <a:ea typeface="Barlow"/>
                          <a:cs typeface="Barlow"/>
                        </a:rPr>
                        <a:t>Ecommerce &amp; outlets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An owned-store path plus eligible discovery channels</a:t>
                      </a:r>
                    </a:p>
                  </a:txBody>
                  <a:tcPr marL="76200" marR="76200" marT="19050" marB="19050" anchor="ctr">
                    <a:solidFill>
                      <a:srgbClr val="FFFFFF"/>
                    </a:solidFill>
                  </a:tcPr>
                </a:tc>
                <a:extLst>
                  <a:ext uri="{0D108BD9-81ED-4DB2-BD59-A6C34878D82A}">
                    <a16:rowId xmlns:a16="http://schemas.microsoft.com/office/drawing/2014/main" val="10005"/>
                  </a:ext>
                </a:extLst>
              </a:tr>
              <a:tr h="409575">
                <a:tc>
                  <a:txBody>
                    <a:bodyPr/>
                    <a:lstStyle/>
                    <a:p>
                      <a:r>
                        <a:rPr sz="1500" b="1">
                          <a:solidFill>
                            <a:srgbClr val="14203B"/>
                          </a:solidFill>
                          <a:latin typeface="Barlow"/>
                          <a:ea typeface="Barlow"/>
                          <a:cs typeface="Barlow"/>
                        </a:rPr>
                        <a:t>Account management</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Named owners, approvals and reporting</a:t>
                      </a:r>
                    </a:p>
                  </a:txBody>
                  <a:tcPr marL="76200" marR="76200" marT="19050" marB="19050" anchor="ctr">
                    <a:solidFill>
                      <a:srgbClr val="F3F6FB"/>
                    </a:solidFill>
                  </a:tcPr>
                </a:tc>
                <a:extLst>
                  <a:ext uri="{0D108BD9-81ED-4DB2-BD59-A6C34878D82A}">
                    <a16:rowId xmlns:a16="http://schemas.microsoft.com/office/drawing/2014/main" val="10006"/>
                  </a:ext>
                </a:extLst>
              </a:tr>
            </a:tbl>
          </a:graphicData>
        </a:graphic>
      </p:graphicFrame>
      <p:sp>
        <p:nvSpPr>
          <p:cNvPr id="5" name="Scope and staffing are proposed for discussio">
            <a:extLst>
              <a:ext uri="{FF2B5EF4-FFF2-40B4-BE49-F238E27FC236}">
                <a16:creationId xmlns:a16="http://schemas.microsoft.com/office/drawing/2014/main" id="{13CD216D-7D43-4785-B602-398683EEC3F5}"/>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Scope and staffing are proposed for discussion. Final responsibilities will be agreed together.</a:t>
            </a:r>
          </a:p>
        </p:txBody>
      </p:sp>
    </p:spTree>
    <p:extLst>
      <p:ext uri="{BB962C8B-B14F-4D97-AF65-F5344CB8AC3E}">
        <p14:creationId xmlns:p14="http://schemas.microsoft.com/office/powerpoint/2010/main" val="545455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64B"/>
        </a:solidFill>
        <a:effectLst/>
      </p:bgPr>
    </p:bg>
    <p:spTree>
      <p:nvGrpSpPr>
        <p:cNvPr id="1" name=""/>
        <p:cNvGrpSpPr/>
        <p:nvPr/>
      </p:nvGrpSpPr>
      <p:grpSpPr>
        <a:xfrm>
          <a:off x="0" y="0"/>
          <a:ext cx="0" cy="0"/>
          <a:chOff x="0" y="0"/>
          <a:chExt cx="0" cy="0"/>
        </a:xfrm>
      </p:grpSpPr>
      <p:sp>
        <p:nvSpPr>
          <p:cNvPr id="14" name="CAMPAIGN OPTIONS">
            <a:extLst>
              <a:ext uri="{FF2B5EF4-FFF2-40B4-BE49-F238E27FC236}">
                <a16:creationId xmlns:a16="http://schemas.microsoft.com/office/drawing/2014/main" id="{73B02904-EFF3-4D8F-B1E5-378D418EFA59}"/>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4385F5"/>
                </a:solidFill>
                <a:latin typeface="Barlow"/>
                <a:ea typeface="Barlow"/>
                <a:cs typeface="Barlow"/>
              </a:defRPr>
            </a:defPPr>
          </a:lstStyle>
          <a:p>
            <a:pPr>
              <a:defRPr sz="1125" b="1">
                <a:solidFill>
                  <a:srgbClr val="4385F5"/>
                </a:solidFill>
                <a:latin typeface="Barlow"/>
                <a:ea typeface="Barlow"/>
                <a:cs typeface="Barlow"/>
              </a:defRPr>
            </a:pPr>
            <a:r>
              <a:rPr sz="1125" b="1">
                <a:solidFill>
                  <a:srgbClr val="4385F5"/>
                </a:solidFill>
                <a:latin typeface="Barlow"/>
                <a:ea typeface="Barlow"/>
                <a:cs typeface="Barlow"/>
              </a:rPr>
              <a:t>CAMPAIGN OPTIONS</a:t>
            </a:r>
          </a:p>
        </p:txBody>
      </p:sp>
      <p:sp>
        <p:nvSpPr>
          <p:cNvPr id="2" name="Three creative directions">
            <a:extLst>
              <a:ext uri="{FF2B5EF4-FFF2-40B4-BE49-F238E27FC236}">
                <a16:creationId xmlns:a16="http://schemas.microsoft.com/office/drawing/2014/main" id="{C6FD9AA9-193A-4326-AE0A-ABC6EBD8CC75}"/>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FFFFFF"/>
                </a:solidFill>
                <a:latin typeface="Barlow"/>
                <a:ea typeface="Barlow"/>
                <a:cs typeface="Barlow"/>
              </a:defRPr>
            </a:defPPr>
          </a:lstStyle>
          <a:p>
            <a:pPr>
              <a:defRPr sz="3150" b="1">
                <a:solidFill>
                  <a:srgbClr val="FFFFFF"/>
                </a:solidFill>
                <a:latin typeface="Barlow"/>
                <a:ea typeface="Barlow"/>
                <a:cs typeface="Barlow"/>
              </a:defRPr>
            </a:pPr>
            <a:r>
              <a:rPr sz="3150" b="1">
                <a:solidFill>
                  <a:srgbClr val="FFFFFF"/>
                </a:solidFill>
                <a:latin typeface="Barlow"/>
                <a:ea typeface="Barlow"/>
                <a:cs typeface="Barlow"/>
              </a:rPr>
              <a:t>Three creative directions</a:t>
            </a:r>
          </a:p>
        </p:txBody>
      </p:sp>
      <p:sp>
        <p:nvSpPr>
          <p:cNvPr id="3" name="07">
            <a:extLst>
              <a:ext uri="{FF2B5EF4-FFF2-40B4-BE49-F238E27FC236}">
                <a16:creationId xmlns:a16="http://schemas.microsoft.com/office/drawing/2014/main" id="{6DF18E80-5F2F-49E6-9CC8-B0A30E4D962E}"/>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FFFFFF"/>
                </a:solidFill>
                <a:latin typeface="Barlow"/>
                <a:ea typeface="Barlow"/>
                <a:cs typeface="Barlow"/>
              </a:defRPr>
            </a:defPPr>
          </a:lstStyle>
          <a:p>
            <a:pPr>
              <a:defRPr sz="1050" b="0">
                <a:solidFill>
                  <a:srgbClr val="FFFFFF"/>
                </a:solidFill>
                <a:latin typeface="Barlow"/>
                <a:ea typeface="Barlow"/>
                <a:cs typeface="Barlow"/>
              </a:defRPr>
            </a:pPr>
            <a:r>
              <a:rPr sz="1050" b="0">
                <a:solidFill>
                  <a:srgbClr val="FFFFFF"/>
                </a:solidFill>
                <a:latin typeface="Barlow"/>
                <a:ea typeface="Barlow"/>
                <a:cs typeface="Barlow"/>
              </a:rPr>
              <a:t>09</a:t>
            </a:r>
          </a:p>
        </p:txBody>
      </p:sp>
      <p:sp>
        <p:nvSpPr>
          <p:cNvPr id="4" name="01">
            <a:extLst>
              <a:ext uri="{FF2B5EF4-FFF2-40B4-BE49-F238E27FC236}">
                <a16:creationId xmlns:a16="http://schemas.microsoft.com/office/drawing/2014/main" id="{FA436B16-608A-4DE4-AC48-940264224705}"/>
              </a:ext>
            </a:extLst>
          </p:cNvPr>
          <p:cNvSpPr>
            <a:spLocks noGrp="1"/>
          </p:cNvSpPr>
          <p:nvPr/>
        </p:nvSpPr>
        <p:spPr>
          <a:xfrm>
            <a:off x="381000" y="1543050"/>
            <a:ext cx="2476500" cy="428625"/>
          </a:xfrm>
          <a:prstGeom prst="rect">
            <a:avLst/>
          </a:prstGeom>
          <a:noFill/>
          <a:ln w="0">
            <a:noFill/>
          </a:ln>
        </p:spPr>
        <p:txBody>
          <a:bodyPr wrap="square" lIns="0" tIns="0" rIns="0" bIns="0" anchor="t">
            <a:noAutofit/>
          </a:bodyPr>
          <a:lstStyle>
            <a:defPPr>
              <a:defRPr sz="2400" b="1">
                <a:solidFill>
                  <a:srgbClr val="E61CAC"/>
                </a:solidFill>
                <a:latin typeface="Barlow"/>
                <a:ea typeface="Barlow"/>
                <a:cs typeface="Barlow"/>
              </a:defRPr>
            </a:defPPr>
          </a:lstStyle>
          <a:p>
            <a:pPr>
              <a:defRPr sz="2400" b="1">
                <a:solidFill>
                  <a:srgbClr val="E61CAC"/>
                </a:solidFill>
                <a:latin typeface="Barlow"/>
                <a:ea typeface="Barlow"/>
                <a:cs typeface="Barlow"/>
              </a:defRPr>
            </a:pPr>
            <a:r>
              <a:rPr sz="2400" b="1">
                <a:solidFill>
                  <a:srgbClr val="E61CAC"/>
                </a:solidFill>
                <a:latin typeface="Barlow"/>
                <a:ea typeface="Barlow"/>
                <a:cs typeface="Barlow"/>
              </a:rPr>
              <a:t>01</a:t>
            </a:r>
          </a:p>
        </p:txBody>
      </p:sp>
      <p:sp>
        <p:nvSpPr>
          <p:cNvPr id="5" name="This Ad Is Still&#10;Being Made">
            <a:extLst>
              <a:ext uri="{FF2B5EF4-FFF2-40B4-BE49-F238E27FC236}">
                <a16:creationId xmlns:a16="http://schemas.microsoft.com/office/drawing/2014/main" id="{128840CE-EB0D-4175-B353-7B98F54520E2}"/>
              </a:ext>
            </a:extLst>
          </p:cNvPr>
          <p:cNvSpPr>
            <a:spLocks noGrp="1"/>
          </p:cNvSpPr>
          <p:nvPr/>
        </p:nvSpPr>
        <p:spPr>
          <a:xfrm>
            <a:off x="381000" y="2095500"/>
            <a:ext cx="2524125" cy="952500"/>
          </a:xfrm>
          <a:prstGeom prst="rect">
            <a:avLst/>
          </a:prstGeom>
          <a:noFill/>
          <a:ln w="0">
            <a:noFill/>
          </a:ln>
        </p:spPr>
        <p:txBody>
          <a:bodyPr wrap="square" lIns="0" tIns="0" rIns="0" bIns="0" anchor="t">
            <a:noAutofit/>
          </a:bodyPr>
          <a:lstStyle>
            <a:defPPr>
              <a:defRPr sz="2400" b="1">
                <a:solidFill>
                  <a:srgbClr val="FFFFFF"/>
                </a:solidFill>
                <a:latin typeface="Barlow"/>
                <a:ea typeface="Barlow"/>
                <a:cs typeface="Barlow"/>
              </a:defRPr>
            </a:defPPr>
          </a:lstStyle>
          <a:p>
            <a:pPr>
              <a:defRPr sz="2400" b="1">
                <a:solidFill>
                  <a:srgbClr val="FFFFFF"/>
                </a:solidFill>
                <a:latin typeface="Barlow"/>
                <a:ea typeface="Barlow"/>
                <a:cs typeface="Barlow"/>
              </a:defRPr>
            </a:pPr>
            <a:r>
              <a:rPr sz="2400" b="1">
                <a:solidFill>
                  <a:srgbClr val="FFFFFF"/>
                </a:solidFill>
                <a:latin typeface="Barlow"/>
                <a:ea typeface="Barlow"/>
                <a:cs typeface="Barlow"/>
              </a:rPr>
              <a:t>This Ad Is Still</a:t>
            </a:r>
          </a:p>
          <a:p>
            <a:pPr>
              <a:defRPr sz="2400" b="1">
                <a:solidFill>
                  <a:srgbClr val="FFFFFF"/>
                </a:solidFill>
                <a:latin typeface="Barlow"/>
                <a:ea typeface="Barlow"/>
                <a:cs typeface="Barlow"/>
              </a:defRPr>
            </a:pPr>
            <a:r>
              <a:rPr sz="2400" b="1">
                <a:solidFill>
                  <a:srgbClr val="FFFFFF"/>
                </a:solidFill>
                <a:latin typeface="Barlow"/>
                <a:ea typeface="Barlow"/>
                <a:cs typeface="Barlow"/>
              </a:rPr>
              <a:t>Being Made</a:t>
            </a:r>
          </a:p>
        </p:txBody>
      </p:sp>
      <p:sp>
        <p:nvSpPr>
          <p:cNvPr id="6" name="A public canvas that reveals the work while i">
            <a:extLst>
              <a:ext uri="{FF2B5EF4-FFF2-40B4-BE49-F238E27FC236}">
                <a16:creationId xmlns:a16="http://schemas.microsoft.com/office/drawing/2014/main" id="{4DB36CF7-D1A4-42A6-A10A-083C808A63A1}"/>
              </a:ext>
            </a:extLst>
          </p:cNvPr>
          <p:cNvSpPr>
            <a:spLocks noGrp="1"/>
          </p:cNvSpPr>
          <p:nvPr/>
        </p:nvSpPr>
        <p:spPr>
          <a:xfrm>
            <a:off x="381000" y="3276600"/>
            <a:ext cx="2476500" cy="952500"/>
          </a:xfrm>
          <a:prstGeom prst="rect">
            <a:avLst/>
          </a:prstGeom>
          <a:noFill/>
          <a:ln w="0">
            <a:noFill/>
          </a:ln>
        </p:spPr>
        <p:txBody>
          <a:bodyPr wrap="square" lIns="0" tIns="0" rIns="0" bIns="0" anchor="t">
            <a:noAutofit/>
          </a:bodyPr>
          <a:lstStyle>
            <a:defPPr>
              <a:defRPr sz="1800" b="0">
                <a:solidFill>
                  <a:srgbClr val="FFFFFF"/>
                </a:solidFill>
                <a:latin typeface="Barlow"/>
                <a:ea typeface="Barlow"/>
                <a:cs typeface="Barlow"/>
              </a:defRPr>
            </a:defPPr>
          </a:lstStyle>
          <a:p>
            <a:pPr>
              <a:defRPr sz="1800" b="0">
                <a:solidFill>
                  <a:srgbClr val="FFFFFF"/>
                </a:solidFill>
                <a:latin typeface="Barlow"/>
                <a:ea typeface="Barlow"/>
                <a:cs typeface="Barlow"/>
              </a:defRPr>
            </a:pPr>
            <a:r>
              <a:rPr sz="1800" b="0">
                <a:solidFill>
                  <a:srgbClr val="FFFFFF"/>
                </a:solidFill>
                <a:latin typeface="Barlow"/>
                <a:ea typeface="Barlow"/>
                <a:cs typeface="Barlow"/>
              </a:rPr>
              <a:t>A public canvas that reveals the work while it happens.</a:t>
            </a:r>
          </a:p>
        </p:txBody>
      </p:sp>
      <p:sp>
        <p:nvSpPr>
          <p:cNvPr id="7" name="02">
            <a:extLst>
              <a:ext uri="{FF2B5EF4-FFF2-40B4-BE49-F238E27FC236}">
                <a16:creationId xmlns:a16="http://schemas.microsoft.com/office/drawing/2014/main" id="{7DD8DA0E-1A8D-4265-B10C-FFA312CEE2D7}"/>
              </a:ext>
            </a:extLst>
          </p:cNvPr>
          <p:cNvSpPr>
            <a:spLocks noGrp="1"/>
          </p:cNvSpPr>
          <p:nvPr/>
        </p:nvSpPr>
        <p:spPr>
          <a:xfrm>
            <a:off x="3276600" y="1543050"/>
            <a:ext cx="2476500" cy="428625"/>
          </a:xfrm>
          <a:prstGeom prst="rect">
            <a:avLst/>
          </a:prstGeom>
          <a:noFill/>
          <a:ln w="0">
            <a:noFill/>
          </a:ln>
        </p:spPr>
        <p:txBody>
          <a:bodyPr wrap="square" lIns="0" tIns="0" rIns="0" bIns="0" anchor="t">
            <a:noAutofit/>
          </a:bodyPr>
          <a:lstStyle>
            <a:defPPr>
              <a:defRPr sz="2400" b="1">
                <a:solidFill>
                  <a:srgbClr val="E61CAC"/>
                </a:solidFill>
                <a:latin typeface="Barlow"/>
                <a:ea typeface="Barlow"/>
                <a:cs typeface="Barlow"/>
              </a:defRPr>
            </a:defPPr>
          </a:lstStyle>
          <a:p>
            <a:pPr>
              <a:defRPr sz="2400" b="1">
                <a:solidFill>
                  <a:srgbClr val="E61CAC"/>
                </a:solidFill>
                <a:latin typeface="Barlow"/>
                <a:ea typeface="Barlow"/>
                <a:cs typeface="Barlow"/>
              </a:defRPr>
            </a:pPr>
            <a:r>
              <a:rPr sz="2400" b="1">
                <a:solidFill>
                  <a:srgbClr val="E61CAC"/>
                </a:solidFill>
                <a:latin typeface="Barlow"/>
                <a:ea typeface="Barlow"/>
                <a:cs typeface="Barlow"/>
              </a:rPr>
              <a:t>02</a:t>
            </a:r>
          </a:p>
        </p:txBody>
      </p:sp>
      <p:sp>
        <p:nvSpPr>
          <p:cNvPr id="8" name="No Audience&#10;Required">
            <a:extLst>
              <a:ext uri="{FF2B5EF4-FFF2-40B4-BE49-F238E27FC236}">
                <a16:creationId xmlns:a16="http://schemas.microsoft.com/office/drawing/2014/main" id="{C5F94C27-1F82-4687-909C-A04429EF7004}"/>
              </a:ext>
            </a:extLst>
          </p:cNvPr>
          <p:cNvSpPr>
            <a:spLocks noGrp="1"/>
          </p:cNvSpPr>
          <p:nvPr/>
        </p:nvSpPr>
        <p:spPr>
          <a:xfrm>
            <a:off x="3276600" y="2095500"/>
            <a:ext cx="2524125" cy="952500"/>
          </a:xfrm>
          <a:prstGeom prst="rect">
            <a:avLst/>
          </a:prstGeom>
          <a:noFill/>
          <a:ln w="0">
            <a:noFill/>
          </a:ln>
        </p:spPr>
        <p:txBody>
          <a:bodyPr wrap="square" lIns="0" tIns="0" rIns="0" bIns="0" anchor="t">
            <a:noAutofit/>
          </a:bodyPr>
          <a:lstStyle>
            <a:defPPr>
              <a:defRPr sz="2400" b="1">
                <a:solidFill>
                  <a:srgbClr val="FFFFFF"/>
                </a:solidFill>
                <a:latin typeface="Barlow"/>
                <a:ea typeface="Barlow"/>
                <a:cs typeface="Barlow"/>
              </a:defRPr>
            </a:defPPr>
          </a:lstStyle>
          <a:p>
            <a:pPr>
              <a:defRPr sz="2400" b="1">
                <a:solidFill>
                  <a:srgbClr val="FFFFFF"/>
                </a:solidFill>
                <a:latin typeface="Barlow"/>
                <a:ea typeface="Barlow"/>
                <a:cs typeface="Barlow"/>
              </a:defRPr>
            </a:pPr>
            <a:r>
              <a:rPr sz="2400" b="1">
                <a:solidFill>
                  <a:srgbClr val="FFFFFF"/>
                </a:solidFill>
                <a:latin typeface="Barlow"/>
                <a:ea typeface="Barlow"/>
                <a:cs typeface="Barlow"/>
              </a:rPr>
              <a:t>No Audience</a:t>
            </a:r>
          </a:p>
          <a:p>
            <a:pPr>
              <a:defRPr sz="2400" b="1">
                <a:solidFill>
                  <a:srgbClr val="FFFFFF"/>
                </a:solidFill>
                <a:latin typeface="Barlow"/>
                <a:ea typeface="Barlow"/>
                <a:cs typeface="Barlow"/>
              </a:defRPr>
            </a:pPr>
            <a:r>
              <a:rPr sz="2400" b="1">
                <a:solidFill>
                  <a:srgbClr val="FFFFFF"/>
                </a:solidFill>
                <a:latin typeface="Barlow"/>
                <a:ea typeface="Barlow"/>
                <a:cs typeface="Barlow"/>
              </a:rPr>
              <a:t>Required</a:t>
            </a:r>
          </a:p>
        </p:txBody>
      </p:sp>
      <p:sp>
        <p:nvSpPr>
          <p:cNvPr id="9" name="The rehearsal matters before anyone is watchi">
            <a:extLst>
              <a:ext uri="{FF2B5EF4-FFF2-40B4-BE49-F238E27FC236}">
                <a16:creationId xmlns:a16="http://schemas.microsoft.com/office/drawing/2014/main" id="{7D899413-3DC1-4109-8C79-A69C3B7690C0}"/>
              </a:ext>
            </a:extLst>
          </p:cNvPr>
          <p:cNvSpPr>
            <a:spLocks noGrp="1"/>
          </p:cNvSpPr>
          <p:nvPr/>
        </p:nvSpPr>
        <p:spPr>
          <a:xfrm>
            <a:off x="3276600" y="3276600"/>
            <a:ext cx="2476500" cy="952500"/>
          </a:xfrm>
          <a:prstGeom prst="rect">
            <a:avLst/>
          </a:prstGeom>
          <a:noFill/>
          <a:ln w="0">
            <a:noFill/>
          </a:ln>
        </p:spPr>
        <p:txBody>
          <a:bodyPr wrap="square" lIns="0" tIns="0" rIns="0" bIns="0" anchor="t">
            <a:noAutofit/>
          </a:bodyPr>
          <a:lstStyle>
            <a:defPPr>
              <a:defRPr sz="1800" b="0">
                <a:solidFill>
                  <a:srgbClr val="FFFFFF"/>
                </a:solidFill>
                <a:latin typeface="Barlow"/>
                <a:ea typeface="Barlow"/>
                <a:cs typeface="Barlow"/>
              </a:defRPr>
            </a:defPPr>
          </a:lstStyle>
          <a:p>
            <a:pPr>
              <a:defRPr sz="1800" b="0">
                <a:solidFill>
                  <a:srgbClr val="FFFFFF"/>
                </a:solidFill>
                <a:latin typeface="Barlow"/>
                <a:ea typeface="Barlow"/>
                <a:cs typeface="Barlow"/>
              </a:defRPr>
            </a:pPr>
            <a:r>
              <a:rPr sz="1800" b="0">
                <a:solidFill>
                  <a:srgbClr val="FFFFFF"/>
                </a:solidFill>
                <a:latin typeface="Barlow"/>
                <a:ea typeface="Barlow"/>
                <a:cs typeface="Barlow"/>
              </a:rPr>
              <a:t>The rehearsal matters before anyone is watching.</a:t>
            </a:r>
          </a:p>
        </p:txBody>
      </p:sp>
      <p:sp>
        <p:nvSpPr>
          <p:cNvPr id="10" name="03">
            <a:extLst>
              <a:ext uri="{FF2B5EF4-FFF2-40B4-BE49-F238E27FC236}">
                <a16:creationId xmlns:a16="http://schemas.microsoft.com/office/drawing/2014/main" id="{A8F6F0E3-B89B-4DD0-865F-1F75314299C0}"/>
              </a:ext>
            </a:extLst>
          </p:cNvPr>
          <p:cNvSpPr>
            <a:spLocks noGrp="1"/>
          </p:cNvSpPr>
          <p:nvPr/>
        </p:nvSpPr>
        <p:spPr>
          <a:xfrm>
            <a:off x="6172200" y="1543050"/>
            <a:ext cx="2476500" cy="428625"/>
          </a:xfrm>
          <a:prstGeom prst="rect">
            <a:avLst/>
          </a:prstGeom>
          <a:noFill/>
          <a:ln w="0">
            <a:noFill/>
          </a:ln>
        </p:spPr>
        <p:txBody>
          <a:bodyPr wrap="square" lIns="0" tIns="0" rIns="0" bIns="0" anchor="t">
            <a:noAutofit/>
          </a:bodyPr>
          <a:lstStyle>
            <a:defPPr>
              <a:defRPr sz="2400" b="1">
                <a:solidFill>
                  <a:srgbClr val="E61CAC"/>
                </a:solidFill>
                <a:latin typeface="Barlow"/>
                <a:ea typeface="Barlow"/>
                <a:cs typeface="Barlow"/>
              </a:defRPr>
            </a:defPPr>
          </a:lstStyle>
          <a:p>
            <a:pPr>
              <a:defRPr sz="2400" b="1">
                <a:solidFill>
                  <a:srgbClr val="E61CAC"/>
                </a:solidFill>
                <a:latin typeface="Barlow"/>
                <a:ea typeface="Barlow"/>
                <a:cs typeface="Barlow"/>
              </a:defRPr>
            </a:pPr>
            <a:r>
              <a:rPr sz="2400" b="1">
                <a:solidFill>
                  <a:srgbClr val="E61CAC"/>
                </a:solidFill>
                <a:latin typeface="Barlow"/>
                <a:ea typeface="Barlow"/>
                <a:cs typeface="Barlow"/>
              </a:rPr>
              <a:t>03</a:t>
            </a:r>
          </a:p>
        </p:txBody>
      </p:sp>
      <p:sp>
        <p:nvSpPr>
          <p:cNvPr id="11" name="Credits&#10;Before Fame">
            <a:extLst>
              <a:ext uri="{FF2B5EF4-FFF2-40B4-BE49-F238E27FC236}">
                <a16:creationId xmlns:a16="http://schemas.microsoft.com/office/drawing/2014/main" id="{54F9A92F-DB45-469B-B5C4-C04D01ACAA53}"/>
              </a:ext>
            </a:extLst>
          </p:cNvPr>
          <p:cNvSpPr>
            <a:spLocks noGrp="1"/>
          </p:cNvSpPr>
          <p:nvPr/>
        </p:nvSpPr>
        <p:spPr>
          <a:xfrm>
            <a:off x="6172200" y="2095500"/>
            <a:ext cx="2524125" cy="952500"/>
          </a:xfrm>
          <a:prstGeom prst="rect">
            <a:avLst/>
          </a:prstGeom>
          <a:noFill/>
          <a:ln w="0">
            <a:noFill/>
          </a:ln>
        </p:spPr>
        <p:txBody>
          <a:bodyPr wrap="square" lIns="0" tIns="0" rIns="0" bIns="0" anchor="t">
            <a:noAutofit/>
          </a:bodyPr>
          <a:lstStyle>
            <a:defPPr>
              <a:defRPr sz="2400" b="1">
                <a:solidFill>
                  <a:srgbClr val="FFFFFF"/>
                </a:solidFill>
                <a:latin typeface="Barlow"/>
                <a:ea typeface="Barlow"/>
                <a:cs typeface="Barlow"/>
              </a:defRPr>
            </a:defPPr>
          </a:lstStyle>
          <a:p>
            <a:pPr>
              <a:defRPr sz="2400" b="1">
                <a:solidFill>
                  <a:srgbClr val="FFFFFF"/>
                </a:solidFill>
                <a:latin typeface="Barlow"/>
                <a:ea typeface="Barlow"/>
                <a:cs typeface="Barlow"/>
              </a:defRPr>
            </a:pPr>
            <a:r>
              <a:rPr sz="2400" b="1">
                <a:solidFill>
                  <a:srgbClr val="FFFFFF"/>
                </a:solidFill>
                <a:latin typeface="Barlow"/>
                <a:ea typeface="Barlow"/>
                <a:cs typeface="Barlow"/>
              </a:rPr>
              <a:t>Credits</a:t>
            </a:r>
          </a:p>
          <a:p>
            <a:pPr>
              <a:defRPr sz="2400" b="1">
                <a:solidFill>
                  <a:srgbClr val="FFFFFF"/>
                </a:solidFill>
                <a:latin typeface="Barlow"/>
                <a:ea typeface="Barlow"/>
                <a:cs typeface="Barlow"/>
              </a:defRPr>
            </a:pPr>
            <a:r>
              <a:rPr sz="2400" b="1">
                <a:solidFill>
                  <a:srgbClr val="FFFFFF"/>
                </a:solidFill>
                <a:latin typeface="Barlow"/>
                <a:ea typeface="Barlow"/>
                <a:cs typeface="Barlow"/>
              </a:rPr>
              <a:t>Before Fame</a:t>
            </a:r>
          </a:p>
        </p:txBody>
      </p:sp>
      <p:sp>
        <p:nvSpPr>
          <p:cNvPr id="12" name="Give current work the scale and attention of ">
            <a:extLst>
              <a:ext uri="{FF2B5EF4-FFF2-40B4-BE49-F238E27FC236}">
                <a16:creationId xmlns:a16="http://schemas.microsoft.com/office/drawing/2014/main" id="{8149B94F-4C9B-436B-A386-FD1302669467}"/>
              </a:ext>
            </a:extLst>
          </p:cNvPr>
          <p:cNvSpPr>
            <a:spLocks noGrp="1"/>
          </p:cNvSpPr>
          <p:nvPr/>
        </p:nvSpPr>
        <p:spPr>
          <a:xfrm>
            <a:off x="6172200" y="3276600"/>
            <a:ext cx="2476500" cy="952500"/>
          </a:xfrm>
          <a:prstGeom prst="rect">
            <a:avLst/>
          </a:prstGeom>
          <a:noFill/>
          <a:ln w="0">
            <a:noFill/>
          </a:ln>
        </p:spPr>
        <p:txBody>
          <a:bodyPr wrap="square" lIns="0" tIns="0" rIns="0" bIns="0" anchor="t">
            <a:noAutofit/>
          </a:bodyPr>
          <a:lstStyle>
            <a:defPPr>
              <a:defRPr sz="1800" b="0">
                <a:solidFill>
                  <a:srgbClr val="FFFFFF"/>
                </a:solidFill>
                <a:latin typeface="Barlow"/>
                <a:ea typeface="Barlow"/>
                <a:cs typeface="Barlow"/>
              </a:defRPr>
            </a:defPPr>
          </a:lstStyle>
          <a:p>
            <a:pPr>
              <a:defRPr sz="1800" b="0">
                <a:solidFill>
                  <a:srgbClr val="FFFFFF"/>
                </a:solidFill>
                <a:latin typeface="Barlow"/>
                <a:ea typeface="Barlow"/>
                <a:cs typeface="Barlow"/>
              </a:defRPr>
            </a:pPr>
            <a:r>
              <a:rPr sz="1800" b="0">
                <a:solidFill>
                  <a:srgbClr val="FFFFFF"/>
                </a:solidFill>
                <a:latin typeface="Barlow"/>
                <a:ea typeface="Barlow"/>
                <a:cs typeface="Barlow"/>
              </a:rPr>
              <a:t>Give current work the scale and attention of a title sequence.</a:t>
            </a:r>
          </a:p>
        </p:txBody>
      </p:sp>
      <p:pic>
        <p:nvPicPr>
          <p:cNvPr id="13" name="Picture 12">
            <a:extLst>
              <a:ext uri="{FF2B5EF4-FFF2-40B4-BE49-F238E27FC236}">
                <a16:creationId xmlns:a16="http://schemas.microsoft.com/office/drawing/2014/main" id="{21151AF2-3DB3-4506-9B09-9263081C3085}"/>
              </a:ext>
            </a:extLst>
          </p:cNvPr>
          <p:cNvPicPr>
            <a:picLocks noChangeAspect="1"/>
          </p:cNvPicPr>
          <p:nvPr/>
        </p:nvPicPr>
        <p:blipFill>
          <a:blip r:embed="rId3"/>
          <a:stretch/>
        </p:blipFill>
        <p:spPr>
          <a:xfrm>
            <a:off x="7872374" y="4654906"/>
            <a:ext cx="1090651" cy="297132"/>
          </a:xfrm>
          <a:prstGeom prst="rect">
            <a:avLst/>
          </a:prstGeom>
        </p:spPr>
      </p:pic>
    </p:spTree>
    <p:extLst>
      <p:ext uri="{BB962C8B-B14F-4D97-AF65-F5344CB8AC3E}">
        <p14:creationId xmlns:p14="http://schemas.microsoft.com/office/powerpoint/2010/main" val="257604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CREATIVE DIRECTION">
            <a:extLst>
              <a:ext uri="{FF2B5EF4-FFF2-40B4-BE49-F238E27FC236}">
                <a16:creationId xmlns:a16="http://schemas.microsoft.com/office/drawing/2014/main" id="{5B65E5A0-4F9C-463E-938B-142961091849}"/>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CREATIVE DIRECTION</a:t>
            </a:r>
          </a:p>
        </p:txBody>
      </p:sp>
      <p:sp>
        <p:nvSpPr>
          <p:cNvPr id="2" name="This Ad Is Still Being Made">
            <a:extLst>
              <a:ext uri="{FF2B5EF4-FFF2-40B4-BE49-F238E27FC236}">
                <a16:creationId xmlns:a16="http://schemas.microsoft.com/office/drawing/2014/main" id="{4FFEC915-AF58-4285-B07E-B0A4FEC99983}"/>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This Ad Is Still Being Made</a:t>
            </a:r>
          </a:p>
        </p:txBody>
      </p:sp>
      <p:sp>
        <p:nvSpPr>
          <p:cNvPr id="3" name="08">
            <a:extLst>
              <a:ext uri="{FF2B5EF4-FFF2-40B4-BE49-F238E27FC236}">
                <a16:creationId xmlns:a16="http://schemas.microsoft.com/office/drawing/2014/main" id="{0969C4B4-3A75-4376-8D0D-486DFCE11BED}"/>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10</a:t>
            </a:r>
          </a:p>
        </p:txBody>
      </p:sp>
      <p:pic>
        <p:nvPicPr>
          <p:cNvPr id="4" name="Picture 3">
            <a:extLst>
              <a:ext uri="{FF2B5EF4-FFF2-40B4-BE49-F238E27FC236}">
                <a16:creationId xmlns:a16="http://schemas.microsoft.com/office/drawing/2014/main" id="{F9F17CD7-9485-458E-A95C-CD1574C76FE8}"/>
              </a:ext>
            </a:extLst>
          </p:cNvPr>
          <p:cNvPicPr>
            <a:picLocks noChangeAspect="1"/>
          </p:cNvPicPr>
          <p:nvPr/>
        </p:nvPicPr>
        <p:blipFill>
          <a:blip r:embed="rId3"/>
          <a:stretch/>
        </p:blipFill>
        <p:spPr>
          <a:xfrm>
            <a:off x="3717149" y="1438275"/>
            <a:ext cx="5043452" cy="2838450"/>
          </a:xfrm>
          <a:prstGeom prst="rect">
            <a:avLst/>
          </a:prstGeom>
        </p:spPr>
      </p:pic>
      <p:sp>
        <p:nvSpPr>
          <p:cNvPr id="5" name="The idea">
            <a:extLst>
              <a:ext uri="{FF2B5EF4-FFF2-40B4-BE49-F238E27FC236}">
                <a16:creationId xmlns:a16="http://schemas.microsoft.com/office/drawing/2014/main" id="{11B4B3ED-A432-4479-A950-568211DEE45B}"/>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idea</a:t>
            </a:r>
          </a:p>
        </p:txBody>
      </p:sp>
      <p:sp>
        <p:nvSpPr>
          <p:cNvPr id="6" name="An artist makes the campaign in public, with ">
            <a:extLst>
              <a:ext uri="{FF2B5EF4-FFF2-40B4-BE49-F238E27FC236}">
                <a16:creationId xmlns:a16="http://schemas.microsoft.com/office/drawing/2014/main" id="{71DDEE48-CBC4-4E92-9A9D-DBC894259F41}"/>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An artist makes the campaign in public, with the process left visible.</a:t>
            </a:r>
          </a:p>
        </p:txBody>
      </p:sp>
      <p:sp>
        <p:nvSpPr>
          <p:cNvPr id="7" name="The first execution">
            <a:extLst>
              <a:ext uri="{FF2B5EF4-FFF2-40B4-BE49-F238E27FC236}">
                <a16:creationId xmlns:a16="http://schemas.microsoft.com/office/drawing/2014/main" id="{4C484B03-BE98-4456-893B-BF07C07EA9F6}"/>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first execution</a:t>
            </a:r>
          </a:p>
        </p:txBody>
      </p:sp>
      <p:sp>
        <p:nvSpPr>
          <p:cNvPr id="8" name="A paid artist wearing BTP, a permitted window">
            <a:extLst>
              <a:ext uri="{FF2B5EF4-FFF2-40B4-BE49-F238E27FC236}">
                <a16:creationId xmlns:a16="http://schemas.microsoft.com/office/drawing/2014/main" id="{EFE5061D-3A37-4D49-A526-2B2E88F9C193}"/>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paid artist wearing BTP, a permitted window and a filmed session.</a:t>
            </a:r>
          </a:p>
        </p:txBody>
      </p:sp>
      <p:sp>
        <p:nvSpPr>
          <p:cNvPr id="9" name="The distribution">
            <a:extLst>
              <a:ext uri="{FF2B5EF4-FFF2-40B4-BE49-F238E27FC236}">
                <a16:creationId xmlns:a16="http://schemas.microsoft.com/office/drawing/2014/main" id="{DE8B4778-AB6B-4543-9E39-C99503063852}"/>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distribution</a:t>
            </a:r>
          </a:p>
        </p:txBody>
      </p:sp>
      <p:sp>
        <p:nvSpPr>
          <p:cNvPr id="10" name="Window, process films and creator posts linke">
            <a:extLst>
              <a:ext uri="{FF2B5EF4-FFF2-40B4-BE49-F238E27FC236}">
                <a16:creationId xmlns:a16="http://schemas.microsoft.com/office/drawing/2014/main" id="{66E8ABB1-A93F-4850-A566-AF54C8059DE1}"/>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Window, process films and creator posts linked to Collection 001.</a:t>
            </a:r>
          </a:p>
        </p:txBody>
      </p:sp>
      <p:sp>
        <p:nvSpPr>
          <p:cNvPr id="11" name="Concept visualization. Casting, locations and">
            <a:extLst>
              <a:ext uri="{FF2B5EF4-FFF2-40B4-BE49-F238E27FC236}">
                <a16:creationId xmlns:a16="http://schemas.microsoft.com/office/drawing/2014/main" id="{D87A7FDA-C990-45B4-9BE3-A0689467729E}"/>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177995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CREATIVE DIRECTION">
            <a:extLst>
              <a:ext uri="{FF2B5EF4-FFF2-40B4-BE49-F238E27FC236}">
                <a16:creationId xmlns:a16="http://schemas.microsoft.com/office/drawing/2014/main" id="{757BF681-F35E-4B7B-8A97-035C4B7B643B}"/>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CREATIVE DIRECTION</a:t>
            </a:r>
          </a:p>
        </p:txBody>
      </p:sp>
      <p:sp>
        <p:nvSpPr>
          <p:cNvPr id="2" name="No Audience Required">
            <a:extLst>
              <a:ext uri="{FF2B5EF4-FFF2-40B4-BE49-F238E27FC236}">
                <a16:creationId xmlns:a16="http://schemas.microsoft.com/office/drawing/2014/main" id="{9D00EDD7-A009-4FAF-B140-3520A5880DBA}"/>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No Audience Required</a:t>
            </a:r>
          </a:p>
        </p:txBody>
      </p:sp>
      <p:sp>
        <p:nvSpPr>
          <p:cNvPr id="3" name="09">
            <a:extLst>
              <a:ext uri="{FF2B5EF4-FFF2-40B4-BE49-F238E27FC236}">
                <a16:creationId xmlns:a16="http://schemas.microsoft.com/office/drawing/2014/main" id="{B6616E7C-AF78-4425-B3D5-76558226BB6E}"/>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11</a:t>
            </a:r>
          </a:p>
        </p:txBody>
      </p:sp>
      <p:pic>
        <p:nvPicPr>
          <p:cNvPr id="4" name="Picture 3">
            <a:extLst>
              <a:ext uri="{FF2B5EF4-FFF2-40B4-BE49-F238E27FC236}">
                <a16:creationId xmlns:a16="http://schemas.microsoft.com/office/drawing/2014/main" id="{C9A25B03-AF8B-48F5-B228-8679A1AABCBE}"/>
              </a:ext>
            </a:extLst>
          </p:cNvPr>
          <p:cNvPicPr>
            <a:picLocks noChangeAspect="1"/>
          </p:cNvPicPr>
          <p:nvPr/>
        </p:nvPicPr>
        <p:blipFill>
          <a:blip r:embed="rId3"/>
          <a:stretch/>
        </p:blipFill>
        <p:spPr>
          <a:xfrm>
            <a:off x="3717149" y="1438275"/>
            <a:ext cx="5043452" cy="2838450"/>
          </a:xfrm>
          <a:prstGeom prst="rect">
            <a:avLst/>
          </a:prstGeom>
        </p:spPr>
      </p:pic>
      <p:sp>
        <p:nvSpPr>
          <p:cNvPr id="5" name="The idea">
            <a:extLst>
              <a:ext uri="{FF2B5EF4-FFF2-40B4-BE49-F238E27FC236}">
                <a16:creationId xmlns:a16="http://schemas.microsoft.com/office/drawing/2014/main" id="{DEB3B836-26AB-4CAC-B8B9-E6043811227A}"/>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idea</a:t>
            </a:r>
          </a:p>
        </p:txBody>
      </p:sp>
      <p:sp>
        <p:nvSpPr>
          <p:cNvPr id="6" name="A performer in BTP rehearses in an empty thea">
            <a:extLst>
              <a:ext uri="{FF2B5EF4-FFF2-40B4-BE49-F238E27FC236}">
                <a16:creationId xmlns:a16="http://schemas.microsoft.com/office/drawing/2014/main" id="{BFDDF87A-0958-4E2A-8062-4F663AA6D92A}"/>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performer in BTP rehearses in an empty theatre.</a:t>
            </a:r>
          </a:p>
        </p:txBody>
      </p:sp>
      <p:sp>
        <p:nvSpPr>
          <p:cNvPr id="7" name="The film">
            <a:extLst>
              <a:ext uri="{FF2B5EF4-FFF2-40B4-BE49-F238E27FC236}">
                <a16:creationId xmlns:a16="http://schemas.microsoft.com/office/drawing/2014/main" id="{E11A0FD2-E63E-492C-AB3E-DE7ADE5E94E4}"/>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film</a:t>
            </a:r>
          </a:p>
        </p:txBody>
      </p:sp>
      <p:sp>
        <p:nvSpPr>
          <p:cNvPr id="8" name="Close on the effort, reveal the empty room, t">
            <a:extLst>
              <a:ext uri="{FF2B5EF4-FFF2-40B4-BE49-F238E27FC236}">
                <a16:creationId xmlns:a16="http://schemas.microsoft.com/office/drawing/2014/main" id="{67CF355F-D2D9-42B8-AD29-1E5D7AD89FB5}"/>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Close on the effort, reveal the empty room, then a clear BTP portrait.</a:t>
            </a:r>
          </a:p>
        </p:txBody>
      </p:sp>
      <p:sp>
        <p:nvSpPr>
          <p:cNvPr id="9" name="The distribution">
            <a:extLst>
              <a:ext uri="{FF2B5EF4-FFF2-40B4-BE49-F238E27FC236}">
                <a16:creationId xmlns:a16="http://schemas.microsoft.com/office/drawing/2014/main" id="{D3CBFEF6-D759-4D3A-9511-90906B4E012E}"/>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distribution</a:t>
            </a:r>
          </a:p>
        </p:txBody>
      </p:sp>
      <p:sp>
        <p:nvSpPr>
          <p:cNvPr id="10" name="Hero film, short vertical edits and portraits">
            <a:extLst>
              <a:ext uri="{FF2B5EF4-FFF2-40B4-BE49-F238E27FC236}">
                <a16:creationId xmlns:a16="http://schemas.microsoft.com/office/drawing/2014/main" id="{D9A832AC-50DD-4C92-9E58-2C11E7DFBB17}"/>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Hero film, short vertical edits and portraits tied to the crewneck.</a:t>
            </a:r>
          </a:p>
        </p:txBody>
      </p:sp>
      <p:sp>
        <p:nvSpPr>
          <p:cNvPr id="11" name="Concept visualization. Casting, locations and">
            <a:extLst>
              <a:ext uri="{FF2B5EF4-FFF2-40B4-BE49-F238E27FC236}">
                <a16:creationId xmlns:a16="http://schemas.microsoft.com/office/drawing/2014/main" id="{B5F96022-C24E-4C5B-BBD7-7CC9B9DEB915}"/>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190194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CREATIVE DIRECTION">
            <a:extLst>
              <a:ext uri="{FF2B5EF4-FFF2-40B4-BE49-F238E27FC236}">
                <a16:creationId xmlns:a16="http://schemas.microsoft.com/office/drawing/2014/main" id="{E5AF8717-B416-429D-A6FF-4B8285F237F8}"/>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CREATIVE DIRECTION</a:t>
            </a:r>
          </a:p>
        </p:txBody>
      </p:sp>
      <p:sp>
        <p:nvSpPr>
          <p:cNvPr id="2" name="Credits Before Fame">
            <a:extLst>
              <a:ext uri="{FF2B5EF4-FFF2-40B4-BE49-F238E27FC236}">
                <a16:creationId xmlns:a16="http://schemas.microsoft.com/office/drawing/2014/main" id="{A39261AB-7DBC-4FA9-945E-E0A0BC385305}"/>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Credits Before Fame</a:t>
            </a:r>
          </a:p>
        </p:txBody>
      </p:sp>
      <p:sp>
        <p:nvSpPr>
          <p:cNvPr id="3" name="10">
            <a:extLst>
              <a:ext uri="{FF2B5EF4-FFF2-40B4-BE49-F238E27FC236}">
                <a16:creationId xmlns:a16="http://schemas.microsoft.com/office/drawing/2014/main" id="{36FB9DA5-EFDE-4E3E-B818-334D9D08130A}"/>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12</a:t>
            </a:r>
          </a:p>
        </p:txBody>
      </p:sp>
      <p:pic>
        <p:nvPicPr>
          <p:cNvPr id="4" name="Picture 3">
            <a:extLst>
              <a:ext uri="{FF2B5EF4-FFF2-40B4-BE49-F238E27FC236}">
                <a16:creationId xmlns:a16="http://schemas.microsoft.com/office/drawing/2014/main" id="{147B0E68-9F0E-4598-A248-29667019E551}"/>
              </a:ext>
            </a:extLst>
          </p:cNvPr>
          <p:cNvPicPr>
            <a:picLocks noChangeAspect="1"/>
          </p:cNvPicPr>
          <p:nvPr/>
        </p:nvPicPr>
        <p:blipFill>
          <a:blip r:embed="rId3"/>
          <a:stretch/>
        </p:blipFill>
        <p:spPr>
          <a:xfrm>
            <a:off x="3717149" y="1438275"/>
            <a:ext cx="5043452" cy="2838450"/>
          </a:xfrm>
          <a:prstGeom prst="rect">
            <a:avLst/>
          </a:prstGeom>
        </p:spPr>
      </p:pic>
      <p:sp>
        <p:nvSpPr>
          <p:cNvPr id="5" name="The idea">
            <a:extLst>
              <a:ext uri="{FF2B5EF4-FFF2-40B4-BE49-F238E27FC236}">
                <a16:creationId xmlns:a16="http://schemas.microsoft.com/office/drawing/2014/main" id="{E4D483AA-313C-4D58-BC9B-3C2D947D5ABB}"/>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idea</a:t>
            </a:r>
          </a:p>
        </p:txBody>
      </p:sp>
      <p:sp>
        <p:nvSpPr>
          <p:cNvPr id="6" name="Give someone’s present work the attention of ">
            <a:extLst>
              <a:ext uri="{FF2B5EF4-FFF2-40B4-BE49-F238E27FC236}">
                <a16:creationId xmlns:a16="http://schemas.microsoft.com/office/drawing/2014/main" id="{D28FD470-6547-4F1E-B703-DA3A9B659A75}"/>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Give someone’s present work the attention of a title sequence.</a:t>
            </a:r>
          </a:p>
        </p:txBody>
      </p:sp>
      <p:sp>
        <p:nvSpPr>
          <p:cNvPr id="7" name="The execution">
            <a:extLst>
              <a:ext uri="{FF2B5EF4-FFF2-40B4-BE49-F238E27FC236}">
                <a16:creationId xmlns:a16="http://schemas.microsoft.com/office/drawing/2014/main" id="{D532C9FB-B2A4-4E74-8768-D74B8D1E1694}"/>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execution</a:t>
            </a:r>
          </a:p>
        </p:txBody>
      </p:sp>
      <p:sp>
        <p:nvSpPr>
          <p:cNvPr id="8" name="A portrait in BTP, a name and the specific wo">
            <a:extLst>
              <a:ext uri="{FF2B5EF4-FFF2-40B4-BE49-F238E27FC236}">
                <a16:creationId xmlns:a16="http://schemas.microsoft.com/office/drawing/2014/main" id="{252AD3C9-884F-47C8-8DC0-C3C32AE97FC2}"/>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portrait in BTP, a name and the specific work they are doing now.</a:t>
            </a:r>
          </a:p>
        </p:txBody>
      </p:sp>
      <p:sp>
        <p:nvSpPr>
          <p:cNvPr id="9" name="The distribution">
            <a:extLst>
              <a:ext uri="{FF2B5EF4-FFF2-40B4-BE49-F238E27FC236}">
                <a16:creationId xmlns:a16="http://schemas.microsoft.com/office/drawing/2014/main" id="{C868DCF1-33C1-49BC-B308-CA729F479C3C}"/>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distribution</a:t>
            </a:r>
          </a:p>
        </p:txBody>
      </p:sp>
      <p:sp>
        <p:nvSpPr>
          <p:cNvPr id="10" name="Film credits, street posters, social portrait">
            <a:extLst>
              <a:ext uri="{FF2B5EF4-FFF2-40B4-BE49-F238E27FC236}">
                <a16:creationId xmlns:a16="http://schemas.microsoft.com/office/drawing/2014/main" id="{BFF8C1D8-19EE-40A2-A794-CAF6C0448A66}"/>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Film credits, street posters, social portraits and product-linked profiles.</a:t>
            </a:r>
          </a:p>
        </p:txBody>
      </p:sp>
      <p:sp>
        <p:nvSpPr>
          <p:cNvPr id="11" name="Concept visualization. Casting, locations and">
            <a:extLst>
              <a:ext uri="{FF2B5EF4-FFF2-40B4-BE49-F238E27FC236}">
                <a16:creationId xmlns:a16="http://schemas.microsoft.com/office/drawing/2014/main" id="{88BAB078-CB9C-4DBC-BE07-3860002FDA00}"/>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1079697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OUR RECOMMENDATION">
            <a:extLst>
              <a:ext uri="{FF2B5EF4-FFF2-40B4-BE49-F238E27FC236}">
                <a16:creationId xmlns:a16="http://schemas.microsoft.com/office/drawing/2014/main" id="{DEBD8907-561E-4BF0-948B-74497E750FD7}"/>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OUR RECOMMENDATION</a:t>
            </a:r>
          </a:p>
        </p:txBody>
      </p:sp>
      <p:sp>
        <p:nvSpPr>
          <p:cNvPr id="2" name="The recommended starting scope">
            <a:extLst>
              <a:ext uri="{FF2B5EF4-FFF2-40B4-BE49-F238E27FC236}">
                <a16:creationId xmlns:a16="http://schemas.microsoft.com/office/drawing/2014/main" id="{458CB800-EE66-424C-AC56-FC0B7566CDBC}"/>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The recommended starting scope</a:t>
            </a:r>
          </a:p>
        </p:txBody>
      </p:sp>
      <p:sp>
        <p:nvSpPr>
          <p:cNvPr id="3" name="11">
            <a:extLst>
              <a:ext uri="{FF2B5EF4-FFF2-40B4-BE49-F238E27FC236}">
                <a16:creationId xmlns:a16="http://schemas.microsoft.com/office/drawing/2014/main" id="{15449CDD-DE97-4EFF-A0ED-1A4FDE5EFAE4}"/>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13</a:t>
            </a:r>
          </a:p>
        </p:txBody>
      </p:sp>
      <p:pic>
        <p:nvPicPr>
          <p:cNvPr id="4" name="Picture 3">
            <a:extLst>
              <a:ext uri="{FF2B5EF4-FFF2-40B4-BE49-F238E27FC236}">
                <a16:creationId xmlns:a16="http://schemas.microsoft.com/office/drawing/2014/main" id="{06AD8F10-721D-488D-832C-F8A7D18DF226}"/>
              </a:ext>
            </a:extLst>
          </p:cNvPr>
          <p:cNvPicPr>
            <a:picLocks noChangeAspect="1"/>
          </p:cNvPicPr>
          <p:nvPr/>
        </p:nvPicPr>
        <p:blipFill>
          <a:blip r:embed="rId3"/>
          <a:stretch/>
        </p:blipFill>
        <p:spPr>
          <a:xfrm>
            <a:off x="3717149" y="1438275"/>
            <a:ext cx="5043452" cy="2838450"/>
          </a:xfrm>
          <a:prstGeom prst="rect">
            <a:avLst/>
          </a:prstGeom>
        </p:spPr>
      </p:pic>
      <p:sp>
        <p:nvSpPr>
          <p:cNvPr id="5" name="The garment">
            <a:extLst>
              <a:ext uri="{FF2B5EF4-FFF2-40B4-BE49-F238E27FC236}">
                <a16:creationId xmlns:a16="http://schemas.microsoft.com/office/drawing/2014/main" id="{C6C0B5C0-A2D9-49EC-8D40-47E3792040AD}"/>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garment</a:t>
            </a:r>
          </a:p>
        </p:txBody>
      </p:sp>
      <p:sp>
        <p:nvSpPr>
          <p:cNvPr id="6" name="Capture the approved sample in motion, in det">
            <a:extLst>
              <a:ext uri="{FF2B5EF4-FFF2-40B4-BE49-F238E27FC236}">
                <a16:creationId xmlns:a16="http://schemas.microsoft.com/office/drawing/2014/main" id="{7B1FC57B-398A-4A0F-9EDD-CAEF33930EB5}"/>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Capture the approved sample in motion, in detail and from both sides.</a:t>
            </a:r>
          </a:p>
        </p:txBody>
      </p:sp>
      <p:sp>
        <p:nvSpPr>
          <p:cNvPr id="7" name="One lead campaign">
            <a:extLst>
              <a:ext uri="{FF2B5EF4-FFF2-40B4-BE49-F238E27FC236}">
                <a16:creationId xmlns:a16="http://schemas.microsoft.com/office/drawing/2014/main" id="{9D73B4A7-B604-4F21-98C8-086BAC60A62A}"/>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One lead campaign</a:t>
            </a:r>
          </a:p>
        </p:txBody>
      </p:sp>
      <p:sp>
        <p:nvSpPr>
          <p:cNvPr id="8" name="Select the route that best fits BTP’s cast, r">
            <a:extLst>
              <a:ext uri="{FF2B5EF4-FFF2-40B4-BE49-F238E27FC236}">
                <a16:creationId xmlns:a16="http://schemas.microsoft.com/office/drawing/2014/main" id="{1315C7EF-17FF-41CC-89E4-D0C76D95F84B}"/>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Select the route that best fits BTP’s cast, resources and launch readiness.</a:t>
            </a:r>
          </a:p>
        </p:txBody>
      </p:sp>
      <p:sp>
        <p:nvSpPr>
          <p:cNvPr id="9" name="One useful extension">
            <a:extLst>
              <a:ext uri="{FF2B5EF4-FFF2-40B4-BE49-F238E27FC236}">
                <a16:creationId xmlns:a16="http://schemas.microsoft.com/office/drawing/2014/main" id="{ADB26A47-C944-4FC2-ADAA-42745F931209}"/>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One useful extension</a:t>
            </a:r>
          </a:p>
        </p:txBody>
      </p:sp>
      <p:sp>
        <p:nvSpPr>
          <p:cNvPr id="10" name="Add a creator, location or physical activatio">
            <a:extLst>
              <a:ext uri="{FF2B5EF4-FFF2-40B4-BE49-F238E27FC236}">
                <a16:creationId xmlns:a16="http://schemas.microsoft.com/office/drawing/2014/main" id="{430E8C63-8F72-4C44-AA8C-07BDB8059B3A}"/>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Add a creator, location or physical activation when it strengthens that route.</a:t>
            </a:r>
          </a:p>
        </p:txBody>
      </p:sp>
      <p:sp>
        <p:nvSpPr>
          <p:cNvPr id="11" name="Concept visualization. Casting, locations and">
            <a:extLst>
              <a:ext uri="{FF2B5EF4-FFF2-40B4-BE49-F238E27FC236}">
                <a16:creationId xmlns:a16="http://schemas.microsoft.com/office/drawing/2014/main" id="{5365C627-0010-4351-A321-A84F6C30D921}"/>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1569882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CONTENT STRATEGY">
            <a:extLst>
              <a:ext uri="{FF2B5EF4-FFF2-40B4-BE49-F238E27FC236}">
                <a16:creationId xmlns:a16="http://schemas.microsoft.com/office/drawing/2014/main" id="{BAE8B1A4-23C1-4C2B-9ADF-34E508D5EAC8}"/>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CONTENT STRATEGY</a:t>
            </a:r>
          </a:p>
        </p:txBody>
      </p:sp>
      <p:sp>
        <p:nvSpPr>
          <p:cNvPr id="2" name="Four content pillars">
            <a:extLst>
              <a:ext uri="{FF2B5EF4-FFF2-40B4-BE49-F238E27FC236}">
                <a16:creationId xmlns:a16="http://schemas.microsoft.com/office/drawing/2014/main" id="{08A71FAD-42C3-4132-B7E6-4F2F168B595B}"/>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Four content pillars</a:t>
            </a:r>
          </a:p>
        </p:txBody>
      </p:sp>
      <p:sp>
        <p:nvSpPr>
          <p:cNvPr id="3" name="12">
            <a:extLst>
              <a:ext uri="{FF2B5EF4-FFF2-40B4-BE49-F238E27FC236}">
                <a16:creationId xmlns:a16="http://schemas.microsoft.com/office/drawing/2014/main" id="{610D6598-6334-4731-BF35-DF2789306A1C}"/>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14</a:t>
            </a:r>
          </a:p>
        </p:txBody>
      </p:sp>
      <p:graphicFrame>
        <p:nvGraphicFramePr>
          <p:cNvPr id="4" name="Table 3">
            <a:extLst>
              <a:ext uri="{FF2B5EF4-FFF2-40B4-BE49-F238E27FC236}">
                <a16:creationId xmlns:a16="http://schemas.microsoft.com/office/drawing/2014/main" id="{F9151E73-0991-4E46-AD48-75FE21FB902E}"/>
              </a:ext>
            </a:extLst>
          </p:cNvPr>
          <p:cNvGraphicFramePr/>
          <p:nvPr/>
        </p:nvGraphicFramePr>
        <p:xfrm>
          <a:off x="381000" y="1381125"/>
          <a:ext cx="8382000" cy="2590800"/>
        </p:xfrm>
        <a:graphic>
          <a:graphicData uri="http://schemas.openxmlformats.org/drawingml/2006/table">
            <a:tbl>
              <a:tblPr/>
              <a:tblGrid>
                <a:gridCol w="2476500">
                  <a:extLst>
                    <a:ext uri="{9D8B030D-6E8A-4147-A177-3AD203B41FA5}">
                      <a16:colId xmlns:a16="http://schemas.microsoft.com/office/drawing/2014/main" val="20000"/>
                    </a:ext>
                  </a:extLst>
                </a:gridCol>
                <a:gridCol w="5905500">
                  <a:extLst>
                    <a:ext uri="{9D8B030D-6E8A-4147-A177-3AD203B41FA5}">
                      <a16:colId xmlns:a16="http://schemas.microsoft.com/office/drawing/2014/main" val="20001"/>
                    </a:ext>
                  </a:extLst>
                </a:gridCol>
              </a:tblGrid>
              <a:tr h="400050">
                <a:tc>
                  <a:txBody>
                    <a:bodyPr/>
                    <a:lstStyle/>
                    <a:p>
                      <a:r>
                        <a:rPr sz="1500" b="1">
                          <a:solidFill>
                            <a:srgbClr val="FFFFFF"/>
                          </a:solidFill>
                          <a:latin typeface="Barlow"/>
                          <a:ea typeface="Barlow"/>
                          <a:cs typeface="Barlow"/>
                        </a:rPr>
                        <a:t>Pillar</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What the audience sees</a:t>
                      </a:r>
                    </a:p>
                  </a:txBody>
                  <a:tcPr marL="76200" marR="76200" marT="19050" marB="19050" anchor="ctr">
                    <a:solidFill>
                      <a:srgbClr val="07164B"/>
                    </a:solidFill>
                  </a:tcPr>
                </a:tc>
                <a:extLst>
                  <a:ext uri="{0D108BD9-81ED-4DB2-BD59-A6C34878D82A}">
                    <a16:rowId xmlns:a16="http://schemas.microsoft.com/office/drawing/2014/main" val="10000"/>
                  </a:ext>
                </a:extLst>
              </a:tr>
              <a:tr h="547688">
                <a:tc>
                  <a:txBody>
                    <a:bodyPr/>
                    <a:lstStyle/>
                    <a:p>
                      <a:r>
                        <a:rPr sz="1500" b="1">
                          <a:solidFill>
                            <a:srgbClr val="14203B"/>
                          </a:solidFill>
                          <a:latin typeface="Barlow"/>
                          <a:ea typeface="Barlow"/>
                          <a:cs typeface="Barlow"/>
                        </a:rPr>
                        <a:t>Current chapters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 specific action and the person behind it</a:t>
                      </a:r>
                    </a:p>
                  </a:txBody>
                  <a:tcPr marL="76200" marR="76200" marT="19050" marB="19050" anchor="ctr">
                    <a:solidFill>
                      <a:srgbClr val="FFFFFF"/>
                    </a:solidFill>
                  </a:tcPr>
                </a:tc>
                <a:extLst>
                  <a:ext uri="{0D108BD9-81ED-4DB2-BD59-A6C34878D82A}">
                    <a16:rowId xmlns:a16="http://schemas.microsoft.com/office/drawing/2014/main" val="10001"/>
                  </a:ext>
                </a:extLst>
              </a:tr>
              <a:tr h="547688">
                <a:tc>
                  <a:txBody>
                    <a:bodyPr/>
                    <a:lstStyle/>
                    <a:p>
                      <a:r>
                        <a:rPr sz="1500" b="1">
                          <a:solidFill>
                            <a:srgbClr val="14203B"/>
                          </a:solidFill>
                          <a:latin typeface="Barlow"/>
                          <a:ea typeface="Barlow"/>
                          <a:cs typeface="Barlow"/>
                        </a:rPr>
                        <a:t>Collection evidence</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The real sample, material, finish and construction</a:t>
                      </a:r>
                    </a:p>
                  </a:txBody>
                  <a:tcPr marL="76200" marR="76200" marT="19050" marB="19050" anchor="ctr">
                    <a:solidFill>
                      <a:srgbClr val="F3F6FB"/>
                    </a:solidFill>
                  </a:tcPr>
                </a:tc>
                <a:extLst>
                  <a:ext uri="{0D108BD9-81ED-4DB2-BD59-A6C34878D82A}">
                    <a16:rowId xmlns:a16="http://schemas.microsoft.com/office/drawing/2014/main" val="10002"/>
                  </a:ext>
                </a:extLst>
              </a:tr>
              <a:tr h="547688">
                <a:tc>
                  <a:txBody>
                    <a:bodyPr/>
                    <a:lstStyle/>
                    <a:p>
                      <a:r>
                        <a:rPr sz="1500" b="1">
                          <a:solidFill>
                            <a:srgbClr val="14203B"/>
                          </a:solidFill>
                          <a:latin typeface="Barlow"/>
                          <a:ea typeface="Barlow"/>
                          <a:cs typeface="Barlow"/>
                        </a:rPr>
                        <a:t>Wear &amp; fit</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Front, back, movement and honest sizing guidance</a:t>
                      </a:r>
                    </a:p>
                  </a:txBody>
                  <a:tcPr marL="76200" marR="76200" marT="19050" marB="19050" anchor="ctr">
                    <a:solidFill>
                      <a:srgbClr val="FFFFFF"/>
                    </a:solidFill>
                  </a:tcPr>
                </a:tc>
                <a:extLst>
                  <a:ext uri="{0D108BD9-81ED-4DB2-BD59-A6C34878D82A}">
                    <a16:rowId xmlns:a16="http://schemas.microsoft.com/office/drawing/2014/main" val="10003"/>
                  </a:ext>
                </a:extLst>
              </a:tr>
              <a:tr h="547688">
                <a:tc>
                  <a:txBody>
                    <a:bodyPr/>
                    <a:lstStyle/>
                    <a:p>
                      <a:r>
                        <a:rPr sz="1500" b="1">
                          <a:solidFill>
                            <a:srgbClr val="14203B"/>
                          </a:solidFill>
                          <a:latin typeface="Barlow"/>
                          <a:ea typeface="Barlow"/>
                          <a:cs typeface="Barlow"/>
                        </a:rPr>
                        <a:t>Access &amp; ownership</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Launch information, store answers and wearer stories</a:t>
                      </a:r>
                    </a:p>
                  </a:txBody>
                  <a:tcPr marL="76200" marR="76200" marT="19050" marB="19050" anchor="ctr">
                    <a:solidFill>
                      <a:srgbClr val="F3F6FB"/>
                    </a:solidFill>
                  </a:tcPr>
                </a:tc>
                <a:extLst>
                  <a:ext uri="{0D108BD9-81ED-4DB2-BD59-A6C34878D82A}">
                    <a16:rowId xmlns:a16="http://schemas.microsoft.com/office/drawing/2014/main" val="10004"/>
                  </a:ext>
                </a:extLst>
              </a:tr>
            </a:tbl>
          </a:graphicData>
        </a:graphic>
      </p:graphicFrame>
      <p:sp>
        <p:nvSpPr>
          <p:cNvPr id="5" name="Each story connects to the existing collectio">
            <a:extLst>
              <a:ext uri="{FF2B5EF4-FFF2-40B4-BE49-F238E27FC236}">
                <a16:creationId xmlns:a16="http://schemas.microsoft.com/office/drawing/2014/main" id="{E79FD848-A2F5-4099-B458-07FD98A36B06}"/>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Each story connects to the existing collection. Product claims require verified sample facts.</a:t>
            </a:r>
          </a:p>
        </p:txBody>
      </p:sp>
    </p:spTree>
    <p:extLst>
      <p:ext uri="{BB962C8B-B14F-4D97-AF65-F5344CB8AC3E}">
        <p14:creationId xmlns:p14="http://schemas.microsoft.com/office/powerpoint/2010/main" val="57851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ORGANIC STRATEGY">
            <a:extLst>
              <a:ext uri="{FF2B5EF4-FFF2-40B4-BE49-F238E27FC236}">
                <a16:creationId xmlns:a16="http://schemas.microsoft.com/office/drawing/2014/main" id="{0EF6D055-4F4F-4E32-B8ED-E0525330FAA7}"/>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ORGANIC STRATEGY</a:t>
            </a:r>
          </a:p>
        </p:txBody>
      </p:sp>
      <p:sp>
        <p:nvSpPr>
          <p:cNvPr id="2" name="An organic editorial week">
            <a:extLst>
              <a:ext uri="{FF2B5EF4-FFF2-40B4-BE49-F238E27FC236}">
                <a16:creationId xmlns:a16="http://schemas.microsoft.com/office/drawing/2014/main" id="{91750C4C-4E77-49D9-B288-02D3CF9314B7}"/>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An organic editorial week</a:t>
            </a:r>
          </a:p>
        </p:txBody>
      </p:sp>
      <p:sp>
        <p:nvSpPr>
          <p:cNvPr id="3" name="13">
            <a:extLst>
              <a:ext uri="{FF2B5EF4-FFF2-40B4-BE49-F238E27FC236}">
                <a16:creationId xmlns:a16="http://schemas.microsoft.com/office/drawing/2014/main" id="{6AF158FE-F336-41C0-9571-7985B92983A1}"/>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15</a:t>
            </a:r>
          </a:p>
        </p:txBody>
      </p:sp>
      <p:graphicFrame>
        <p:nvGraphicFramePr>
          <p:cNvPr id="4" name="Table 3">
            <a:extLst>
              <a:ext uri="{FF2B5EF4-FFF2-40B4-BE49-F238E27FC236}">
                <a16:creationId xmlns:a16="http://schemas.microsoft.com/office/drawing/2014/main" id="{75650E56-0328-47CB-927A-0B64F5A96F54}"/>
              </a:ext>
            </a:extLst>
          </p:cNvPr>
          <p:cNvGraphicFramePr/>
          <p:nvPr/>
        </p:nvGraphicFramePr>
        <p:xfrm>
          <a:off x="381000" y="1381125"/>
          <a:ext cx="8382000" cy="2590800"/>
        </p:xfrm>
        <a:graphic>
          <a:graphicData uri="http://schemas.openxmlformats.org/drawingml/2006/table">
            <a:tbl>
              <a:tblPr/>
              <a:tblGrid>
                <a:gridCol w="1714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2952750">
                  <a:extLst>
                    <a:ext uri="{9D8B030D-6E8A-4147-A177-3AD203B41FA5}">
                      <a16:colId xmlns:a16="http://schemas.microsoft.com/office/drawing/2014/main" val="20002"/>
                    </a:ext>
                  </a:extLst>
                </a:gridCol>
              </a:tblGrid>
              <a:tr h="400050">
                <a:tc>
                  <a:txBody>
                    <a:bodyPr/>
                    <a:lstStyle/>
                    <a:p>
                      <a:r>
                        <a:rPr sz="1500" b="1">
                          <a:solidFill>
                            <a:srgbClr val="FFFFFF"/>
                          </a:solidFill>
                          <a:latin typeface="Barlow"/>
                          <a:ea typeface="Barlow"/>
                          <a:cs typeface="Barlow"/>
                        </a:rPr>
                        <a:t>Original</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Editorial purpose</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Adaptation</a:t>
                      </a:r>
                    </a:p>
                  </a:txBody>
                  <a:tcPr marL="76200" marR="76200" marT="19050" marB="19050" anchor="ctr">
                    <a:solidFill>
                      <a:srgbClr val="07164B"/>
                    </a:solidFill>
                  </a:tcPr>
                </a:tc>
                <a:extLst>
                  <a:ext uri="{0D108BD9-81ED-4DB2-BD59-A6C34878D82A}">
                    <a16:rowId xmlns:a16="http://schemas.microsoft.com/office/drawing/2014/main" val="10000"/>
                  </a:ext>
                </a:extLst>
              </a:tr>
              <a:tr h="547688">
                <a:tc>
                  <a:txBody>
                    <a:bodyPr/>
                    <a:lstStyle/>
                    <a:p>
                      <a:r>
                        <a:rPr sz="1500" b="1">
                          <a:solidFill>
                            <a:srgbClr val="14203B"/>
                          </a:solidFill>
                          <a:latin typeface="Barlow"/>
                          <a:ea typeface="Barlow"/>
                          <a:cs typeface="Barlow"/>
                        </a:rPr>
                        <a:t>Video 1</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 current-chapter story</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Reel + native TikTok edit</a:t>
                      </a:r>
                    </a:p>
                  </a:txBody>
                  <a:tcPr marL="76200" marR="76200" marT="19050" marB="19050" anchor="ctr">
                    <a:solidFill>
                      <a:srgbClr val="FFFFFF"/>
                    </a:solidFill>
                  </a:tcPr>
                </a:tc>
                <a:extLst>
                  <a:ext uri="{0D108BD9-81ED-4DB2-BD59-A6C34878D82A}">
                    <a16:rowId xmlns:a16="http://schemas.microsoft.com/office/drawing/2014/main" val="10001"/>
                  </a:ext>
                </a:extLst>
              </a:tr>
              <a:tr h="547688">
                <a:tc>
                  <a:txBody>
                    <a:bodyPr/>
                    <a:lstStyle/>
                    <a:p>
                      <a:r>
                        <a:rPr sz="1500" b="1">
                          <a:solidFill>
                            <a:srgbClr val="14203B"/>
                          </a:solidFill>
                          <a:latin typeface="Barlow"/>
                          <a:ea typeface="Barlow"/>
                          <a:cs typeface="Barlow"/>
                        </a:rPr>
                        <a:t>Video 2</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Fit, detail or product answer</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Reel + native TikTok edit</a:t>
                      </a:r>
                    </a:p>
                  </a:txBody>
                  <a:tcPr marL="76200" marR="76200" marT="19050" marB="19050" anchor="ctr">
                    <a:solidFill>
                      <a:srgbClr val="F3F6FB"/>
                    </a:solidFill>
                  </a:tcPr>
                </a:tc>
                <a:extLst>
                  <a:ext uri="{0D108BD9-81ED-4DB2-BD59-A6C34878D82A}">
                    <a16:rowId xmlns:a16="http://schemas.microsoft.com/office/drawing/2014/main" val="10002"/>
                  </a:ext>
                </a:extLst>
              </a:tr>
              <a:tr h="547688">
                <a:tc>
                  <a:txBody>
                    <a:bodyPr/>
                    <a:lstStyle/>
                    <a:p>
                      <a:r>
                        <a:rPr sz="1500" b="1">
                          <a:solidFill>
                            <a:srgbClr val="14203B"/>
                          </a:solidFill>
                          <a:latin typeface="Barlow"/>
                          <a:ea typeface="Barlow"/>
                          <a:cs typeface="Barlow"/>
                        </a:rPr>
                        <a:t>Video 3</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Process or campaign episode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Reel + native TikTok edit</a:t>
                      </a:r>
                    </a:p>
                  </a:txBody>
                  <a:tcPr marL="76200" marR="76200" marT="19050" marB="19050" anchor="ctr">
                    <a:solidFill>
                      <a:srgbClr val="FFFFFF"/>
                    </a:solidFill>
                  </a:tcPr>
                </a:tc>
                <a:extLst>
                  <a:ext uri="{0D108BD9-81ED-4DB2-BD59-A6C34878D82A}">
                    <a16:rowId xmlns:a16="http://schemas.microsoft.com/office/drawing/2014/main" val="10003"/>
                  </a:ext>
                </a:extLst>
              </a:tr>
              <a:tr h="547688">
                <a:tc>
                  <a:txBody>
                    <a:bodyPr/>
                    <a:lstStyle/>
                    <a:p>
                      <a:r>
                        <a:rPr sz="1500" b="1">
                          <a:solidFill>
                            <a:srgbClr val="14203B"/>
                          </a:solidFill>
                          <a:latin typeface="Barlow"/>
                          <a:ea typeface="Barlow"/>
                          <a:cs typeface="Barlow"/>
                        </a:rPr>
                        <a:t>Still / carousel</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Portrait, garment or useful detail</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Instagram + owned-store use</a:t>
                      </a:r>
                    </a:p>
                  </a:txBody>
                  <a:tcPr marL="76200" marR="76200" marT="19050" marB="19050" anchor="ctr">
                    <a:solidFill>
                      <a:srgbClr val="F3F6FB"/>
                    </a:solidFill>
                  </a:tcPr>
                </a:tc>
                <a:extLst>
                  <a:ext uri="{0D108BD9-81ED-4DB2-BD59-A6C34878D82A}">
                    <a16:rowId xmlns:a16="http://schemas.microsoft.com/office/drawing/2014/main" val="10004"/>
                  </a:ext>
                </a:extLst>
              </a:tr>
            </a:tbl>
          </a:graphicData>
        </a:graphic>
      </p:graphicFrame>
      <p:sp>
        <p:nvSpPr>
          <p:cNvPr id="5" name="Proposed four-week bank: 12 original videos +">
            <a:extLst>
              <a:ext uri="{FF2B5EF4-FFF2-40B4-BE49-F238E27FC236}">
                <a16:creationId xmlns:a16="http://schemas.microsoft.com/office/drawing/2014/main" id="{55591CA7-2BED-487F-A3FC-5CF169CAC546}"/>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Proposed four-week bank: 12 original videos + 4 original still/carousel stories. Stories adapt this bank.</a:t>
            </a:r>
          </a:p>
        </p:txBody>
      </p:sp>
    </p:spTree>
    <p:extLst>
      <p:ext uri="{BB962C8B-B14F-4D97-AF65-F5344CB8AC3E}">
        <p14:creationId xmlns:p14="http://schemas.microsoft.com/office/powerpoint/2010/main" val="156008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CONTENT &amp; DISTRIBUTION">
            <a:extLst>
              <a:ext uri="{FF2B5EF4-FFF2-40B4-BE49-F238E27FC236}">
                <a16:creationId xmlns:a16="http://schemas.microsoft.com/office/drawing/2014/main" id="{C2B8D517-F9C9-49E0-AF73-3402F88760BE}"/>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CONTENT &amp; DISTRIBUTION</a:t>
            </a:r>
          </a:p>
        </p:txBody>
      </p:sp>
      <p:sp>
        <p:nvSpPr>
          <p:cNvPr id="2" name="Distribution with a purpose">
            <a:extLst>
              <a:ext uri="{FF2B5EF4-FFF2-40B4-BE49-F238E27FC236}">
                <a16:creationId xmlns:a16="http://schemas.microsoft.com/office/drawing/2014/main" id="{3AED8065-7FE4-48D9-AA70-DCC6BB358D9E}"/>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Distribution with a purpose</a:t>
            </a:r>
          </a:p>
        </p:txBody>
      </p:sp>
      <p:sp>
        <p:nvSpPr>
          <p:cNvPr id="3" name="14">
            <a:extLst>
              <a:ext uri="{FF2B5EF4-FFF2-40B4-BE49-F238E27FC236}">
                <a16:creationId xmlns:a16="http://schemas.microsoft.com/office/drawing/2014/main" id="{46DDA14C-D414-4DC1-BCA0-819E95EFF5D9}"/>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16</a:t>
            </a:r>
          </a:p>
        </p:txBody>
      </p:sp>
      <p:graphicFrame>
        <p:nvGraphicFramePr>
          <p:cNvPr id="4" name="Table 3">
            <a:extLst>
              <a:ext uri="{FF2B5EF4-FFF2-40B4-BE49-F238E27FC236}">
                <a16:creationId xmlns:a16="http://schemas.microsoft.com/office/drawing/2014/main" id="{A2277F38-4AAF-426E-89C0-4E1C88DAB069}"/>
              </a:ext>
            </a:extLst>
          </p:cNvPr>
          <p:cNvGraphicFramePr/>
          <p:nvPr/>
        </p:nvGraphicFramePr>
        <p:xfrm>
          <a:off x="381000" y="1381125"/>
          <a:ext cx="8382000" cy="2781300"/>
        </p:xfrm>
        <a:graphic>
          <a:graphicData uri="http://schemas.openxmlformats.org/drawingml/2006/table">
            <a:tbl>
              <a:tblPr/>
              <a:tblGrid>
                <a:gridCol w="1714500">
                  <a:extLst>
                    <a:ext uri="{9D8B030D-6E8A-4147-A177-3AD203B41FA5}">
                      <a16:colId xmlns:a16="http://schemas.microsoft.com/office/drawing/2014/main" val="20000"/>
                    </a:ext>
                  </a:extLst>
                </a:gridCol>
                <a:gridCol w="2905125">
                  <a:extLst>
                    <a:ext uri="{9D8B030D-6E8A-4147-A177-3AD203B41FA5}">
                      <a16:colId xmlns:a16="http://schemas.microsoft.com/office/drawing/2014/main" val="20001"/>
                    </a:ext>
                  </a:extLst>
                </a:gridCol>
                <a:gridCol w="3762375">
                  <a:extLst>
                    <a:ext uri="{9D8B030D-6E8A-4147-A177-3AD203B41FA5}">
                      <a16:colId xmlns:a16="http://schemas.microsoft.com/office/drawing/2014/main" val="20002"/>
                    </a:ext>
                  </a:extLst>
                </a:gridCol>
              </a:tblGrid>
              <a:tr h="400050">
                <a:tc>
                  <a:txBody>
                    <a:bodyPr/>
                    <a:lstStyle/>
                    <a:p>
                      <a:r>
                        <a:rPr sz="1500" b="1">
                          <a:solidFill>
                            <a:srgbClr val="FFFFFF"/>
                          </a:solidFill>
                          <a:latin typeface="Barlow"/>
                          <a:ea typeface="Barlow"/>
                          <a:cs typeface="Barlow"/>
                        </a:rPr>
                        <a:t>Channel</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Role</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Publishing approach</a:t>
                      </a:r>
                    </a:p>
                  </a:txBody>
                  <a:tcPr marL="76200" marR="76200" marT="19050" marB="19050" anchor="ctr">
                    <a:solidFill>
                      <a:srgbClr val="07164B"/>
                    </a:solidFill>
                  </a:tcPr>
                </a:tc>
                <a:extLst>
                  <a:ext uri="{0D108BD9-81ED-4DB2-BD59-A6C34878D82A}">
                    <a16:rowId xmlns:a16="http://schemas.microsoft.com/office/drawing/2014/main" val="10000"/>
                  </a:ext>
                </a:extLst>
              </a:tr>
              <a:tr h="476250">
                <a:tc>
                  <a:txBody>
                    <a:bodyPr/>
                    <a:lstStyle/>
                    <a:p>
                      <a:r>
                        <a:rPr sz="1500" b="1">
                          <a:solidFill>
                            <a:srgbClr val="14203B"/>
                          </a:solidFill>
                          <a:latin typeface="Barlow"/>
                          <a:ea typeface="Barlow"/>
                          <a:cs typeface="Barlow"/>
                        </a:rPr>
                        <a:t>Instagram</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Visual home and product evaluation</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Reels, portraits, detail carousels, Stories</a:t>
                      </a:r>
                    </a:p>
                  </a:txBody>
                  <a:tcPr marL="76200" marR="76200" marT="19050" marB="19050" anchor="ctr">
                    <a:solidFill>
                      <a:srgbClr val="FFFFFF"/>
                    </a:solidFill>
                  </a:tcPr>
                </a:tc>
                <a:extLst>
                  <a:ext uri="{0D108BD9-81ED-4DB2-BD59-A6C34878D82A}">
                    <a16:rowId xmlns:a16="http://schemas.microsoft.com/office/drawing/2014/main" val="10001"/>
                  </a:ext>
                </a:extLst>
              </a:tr>
              <a:tr h="476250">
                <a:tc>
                  <a:txBody>
                    <a:bodyPr/>
                    <a:lstStyle/>
                    <a:p>
                      <a:r>
                        <a:rPr sz="1500" b="1">
                          <a:solidFill>
                            <a:srgbClr val="14203B"/>
                          </a:solidFill>
                          <a:latin typeface="Barlow"/>
                          <a:ea typeface="Barlow"/>
                          <a:cs typeface="Barlow"/>
                        </a:rPr>
                        <a:t>TikTok</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Discovery and native explanation</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Human openings, process and replies</a:t>
                      </a:r>
                    </a:p>
                  </a:txBody>
                  <a:tcPr marL="76200" marR="76200" marT="19050" marB="19050" anchor="ctr">
                    <a:solidFill>
                      <a:srgbClr val="F3F6FB"/>
                    </a:solidFill>
                  </a:tcPr>
                </a:tc>
                <a:extLst>
                  <a:ext uri="{0D108BD9-81ED-4DB2-BD59-A6C34878D82A}">
                    <a16:rowId xmlns:a16="http://schemas.microsoft.com/office/drawing/2014/main" val="10002"/>
                  </a:ext>
                </a:extLst>
              </a:tr>
              <a:tr h="476250">
                <a:tc>
                  <a:txBody>
                    <a:bodyPr/>
                    <a:lstStyle/>
                    <a:p>
                      <a:r>
                        <a:rPr sz="1500" b="1">
                          <a:solidFill>
                            <a:srgbClr val="14203B"/>
                          </a:solidFill>
                          <a:latin typeface="Barlow"/>
                          <a:ea typeface="Barlow"/>
                          <a:cs typeface="Barlow"/>
                        </a:rPr>
                        <a:t>Email &amp; store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Access, answers and purchase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Launch messages and product-linked stories</a:t>
                      </a:r>
                    </a:p>
                  </a:txBody>
                  <a:tcPr marL="76200" marR="76200" marT="19050" marB="19050" anchor="ctr">
                    <a:solidFill>
                      <a:srgbClr val="FFFFFF"/>
                    </a:solidFill>
                  </a:tcPr>
                </a:tc>
                <a:extLst>
                  <a:ext uri="{0D108BD9-81ED-4DB2-BD59-A6C34878D82A}">
                    <a16:rowId xmlns:a16="http://schemas.microsoft.com/office/drawing/2014/main" val="10003"/>
                  </a:ext>
                </a:extLst>
              </a:tr>
              <a:tr h="476250">
                <a:tc>
                  <a:txBody>
                    <a:bodyPr/>
                    <a:lstStyle/>
                    <a:p>
                      <a:r>
                        <a:rPr sz="1500" b="1">
                          <a:solidFill>
                            <a:srgbClr val="14203B"/>
                          </a:solidFill>
                          <a:latin typeface="Barlow"/>
                          <a:ea typeface="Barlow"/>
                          <a:cs typeface="Barlow"/>
                        </a:rPr>
                        <a:t>Creator accounts</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Credible individual perspective</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Separate paid distribution agreement</a:t>
                      </a:r>
                    </a:p>
                  </a:txBody>
                  <a:tcPr marL="76200" marR="76200" marT="19050" marB="19050" anchor="ctr">
                    <a:solidFill>
                      <a:srgbClr val="F3F6FB"/>
                    </a:solidFill>
                  </a:tcPr>
                </a:tc>
                <a:extLst>
                  <a:ext uri="{0D108BD9-81ED-4DB2-BD59-A6C34878D82A}">
                    <a16:rowId xmlns:a16="http://schemas.microsoft.com/office/drawing/2014/main" val="10004"/>
                  </a:ext>
                </a:extLst>
              </a:tr>
              <a:tr h="476250">
                <a:tc>
                  <a:txBody>
                    <a:bodyPr/>
                    <a:lstStyle/>
                    <a:p>
                      <a:r>
                        <a:rPr sz="1500" b="1">
                          <a:solidFill>
                            <a:srgbClr val="14203B"/>
                          </a:solidFill>
                          <a:latin typeface="Barlow"/>
                          <a:ea typeface="Barlow"/>
                          <a:cs typeface="Barlow"/>
                        </a:rPr>
                        <a:t>Paid media</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Controlled reach and conversion tests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Selected derivatives with usage rights</a:t>
                      </a:r>
                    </a:p>
                  </a:txBody>
                  <a:tcPr marL="76200" marR="76200" marT="19050" marB="19050" anchor="ctr">
                    <a:solidFill>
                      <a:srgbClr val="FFFFFF"/>
                    </a:solidFill>
                  </a:tcPr>
                </a:tc>
                <a:extLst>
                  <a:ext uri="{0D108BD9-81ED-4DB2-BD59-A6C34878D82A}">
                    <a16:rowId xmlns:a16="http://schemas.microsoft.com/office/drawing/2014/main" val="10005"/>
                  </a:ext>
                </a:extLst>
              </a:tr>
            </a:tbl>
          </a:graphicData>
        </a:graphic>
      </p:graphicFrame>
      <p:sp>
        <p:nvSpPr>
          <p:cNvPr id="5" name="Channel roles are recommendations to test. Ad">
            <a:extLst>
              <a:ext uri="{FF2B5EF4-FFF2-40B4-BE49-F238E27FC236}">
                <a16:creationId xmlns:a16="http://schemas.microsoft.com/office/drawing/2014/main" id="{B50B3461-BD2A-4FF4-BE1A-34D358BBF314}"/>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Channel roles are recommendations to test. Adapt the opening, pacing and caption for each placement.</a:t>
            </a:r>
          </a:p>
        </p:txBody>
      </p:sp>
    </p:spTree>
    <p:extLst>
      <p:ext uri="{BB962C8B-B14F-4D97-AF65-F5344CB8AC3E}">
        <p14:creationId xmlns:p14="http://schemas.microsoft.com/office/powerpoint/2010/main" val="2119396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ORGANIC &amp; CREATORS">
            <a:extLst>
              <a:ext uri="{FF2B5EF4-FFF2-40B4-BE49-F238E27FC236}">
                <a16:creationId xmlns:a16="http://schemas.microsoft.com/office/drawing/2014/main" id="{893EEACE-F8F9-4CFA-8E9B-97A6BBE40C94}"/>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ORGANIC &amp; CREATORS</a:t>
            </a:r>
          </a:p>
        </p:txBody>
      </p:sp>
      <p:sp>
        <p:nvSpPr>
          <p:cNvPr id="2" name="Creator participation">
            <a:extLst>
              <a:ext uri="{FF2B5EF4-FFF2-40B4-BE49-F238E27FC236}">
                <a16:creationId xmlns:a16="http://schemas.microsoft.com/office/drawing/2014/main" id="{14877B05-FDC9-443B-A8A8-6075A09D772C}"/>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Creator participation</a:t>
            </a:r>
          </a:p>
        </p:txBody>
      </p:sp>
      <p:sp>
        <p:nvSpPr>
          <p:cNvPr id="3" name="15">
            <a:extLst>
              <a:ext uri="{FF2B5EF4-FFF2-40B4-BE49-F238E27FC236}">
                <a16:creationId xmlns:a16="http://schemas.microsoft.com/office/drawing/2014/main" id="{59CF8A8C-89E0-4D0F-92FB-52FB6FFBE383}"/>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17</a:t>
            </a:r>
          </a:p>
        </p:txBody>
      </p:sp>
      <p:pic>
        <p:nvPicPr>
          <p:cNvPr id="4" name="Picture 3">
            <a:extLst>
              <a:ext uri="{FF2B5EF4-FFF2-40B4-BE49-F238E27FC236}">
                <a16:creationId xmlns:a16="http://schemas.microsoft.com/office/drawing/2014/main" id="{5A93A085-D49F-43DD-9E21-681DD37C654E}"/>
              </a:ext>
            </a:extLst>
          </p:cNvPr>
          <p:cNvPicPr>
            <a:picLocks noChangeAspect="1"/>
          </p:cNvPicPr>
          <p:nvPr/>
        </p:nvPicPr>
        <p:blipFill>
          <a:blip r:embed="rId3"/>
          <a:stretch/>
        </p:blipFill>
        <p:spPr>
          <a:xfrm>
            <a:off x="3717149" y="1438275"/>
            <a:ext cx="5043452" cy="2838450"/>
          </a:xfrm>
          <a:prstGeom prst="rect">
            <a:avLst/>
          </a:prstGeom>
        </p:spPr>
      </p:pic>
      <p:sp>
        <p:nvSpPr>
          <p:cNvPr id="5" name="A useful invitation">
            <a:extLst>
              <a:ext uri="{FF2B5EF4-FFF2-40B4-BE49-F238E27FC236}">
                <a16:creationId xmlns:a16="http://schemas.microsoft.com/office/drawing/2014/main" id="{3D92565C-5EDE-469C-ACE0-1A0D569325D7}"/>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A useful invitation</a:t>
            </a:r>
          </a:p>
        </p:txBody>
      </p:sp>
      <p:sp>
        <p:nvSpPr>
          <p:cNvPr id="6" name="Show one action you are repeating, making or ">
            <a:extLst>
              <a:ext uri="{FF2B5EF4-FFF2-40B4-BE49-F238E27FC236}">
                <a16:creationId xmlns:a16="http://schemas.microsoft.com/office/drawing/2014/main" id="{3E925EC8-D9AC-4875-969E-54B02AFAA504}"/>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Show one action you are repeating, making or learning now.</a:t>
            </a:r>
          </a:p>
        </p:txBody>
      </p:sp>
      <p:sp>
        <p:nvSpPr>
          <p:cNvPr id="7" name="The brand connection">
            <a:extLst>
              <a:ext uri="{FF2B5EF4-FFF2-40B4-BE49-F238E27FC236}">
                <a16:creationId xmlns:a16="http://schemas.microsoft.com/office/drawing/2014/main" id="{54C2CB38-7502-4FA3-98D9-292EA1C11B3C}"/>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brand connection</a:t>
            </a:r>
          </a:p>
        </p:txBody>
      </p:sp>
      <p:sp>
        <p:nvSpPr>
          <p:cNvPr id="8" name="Wear the approved BTP piece and show the garm">
            <a:extLst>
              <a:ext uri="{FF2B5EF4-FFF2-40B4-BE49-F238E27FC236}">
                <a16:creationId xmlns:a16="http://schemas.microsoft.com/office/drawing/2014/main" id="{041E64FB-1C39-4EEE-B16F-E88FB07777F6}"/>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Wear the approved BTP piece and show the garment clearly.</a:t>
            </a:r>
          </a:p>
        </p:txBody>
      </p:sp>
      <p:sp>
        <p:nvSpPr>
          <p:cNvPr id="9" name="The agreement">
            <a:extLst>
              <a:ext uri="{FF2B5EF4-FFF2-40B4-BE49-F238E27FC236}">
                <a16:creationId xmlns:a16="http://schemas.microsoft.com/office/drawing/2014/main" id="{1757E1CF-D70F-4F8C-B3F7-E95597FEE592}"/>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agreement</a:t>
            </a:r>
          </a:p>
        </p:txBody>
      </p:sp>
      <p:sp>
        <p:nvSpPr>
          <p:cNvPr id="10" name="Price production, creator posting and paid us">
            <a:extLst>
              <a:ext uri="{FF2B5EF4-FFF2-40B4-BE49-F238E27FC236}">
                <a16:creationId xmlns:a16="http://schemas.microsoft.com/office/drawing/2014/main" id="{E677B70C-6369-46F6-9075-4554F63A207D}"/>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Price production, creator posting and paid usage separately.</a:t>
            </a:r>
          </a:p>
        </p:txBody>
      </p:sp>
      <p:sp>
        <p:nvSpPr>
          <p:cNvPr id="11" name="Concept visualization. Casting, locations and">
            <a:extLst>
              <a:ext uri="{FF2B5EF4-FFF2-40B4-BE49-F238E27FC236}">
                <a16:creationId xmlns:a16="http://schemas.microsoft.com/office/drawing/2014/main" id="{A7C77EB9-B21E-4D66-A8EC-95CEAD384E48}"/>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328398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PAID MEDIA">
            <a:extLst>
              <a:ext uri="{FF2B5EF4-FFF2-40B4-BE49-F238E27FC236}">
                <a16:creationId xmlns:a16="http://schemas.microsoft.com/office/drawing/2014/main" id="{B2E976B3-82E1-482D-898A-7E28400ECEDC}"/>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PAID MEDIA</a:t>
            </a:r>
          </a:p>
        </p:txBody>
      </p:sp>
      <p:sp>
        <p:nvSpPr>
          <p:cNvPr id="2" name="Paid channel recommendations">
            <a:extLst>
              <a:ext uri="{FF2B5EF4-FFF2-40B4-BE49-F238E27FC236}">
                <a16:creationId xmlns:a16="http://schemas.microsoft.com/office/drawing/2014/main" id="{055E630B-EC79-4C9C-A75E-FD360A7A9E89}"/>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Paid channel recommendations</a:t>
            </a:r>
          </a:p>
        </p:txBody>
      </p:sp>
      <p:sp>
        <p:nvSpPr>
          <p:cNvPr id="3" name="16">
            <a:extLst>
              <a:ext uri="{FF2B5EF4-FFF2-40B4-BE49-F238E27FC236}">
                <a16:creationId xmlns:a16="http://schemas.microsoft.com/office/drawing/2014/main" id="{739FBAA3-A945-4511-B8A4-0C75C0E7496D}"/>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18</a:t>
            </a:r>
          </a:p>
        </p:txBody>
      </p:sp>
      <p:graphicFrame>
        <p:nvGraphicFramePr>
          <p:cNvPr id="4" name="Table 3">
            <a:extLst>
              <a:ext uri="{FF2B5EF4-FFF2-40B4-BE49-F238E27FC236}">
                <a16:creationId xmlns:a16="http://schemas.microsoft.com/office/drawing/2014/main" id="{FD7AB7B9-E844-4607-A57E-118214A79BC4}"/>
              </a:ext>
            </a:extLst>
          </p:cNvPr>
          <p:cNvGraphicFramePr/>
          <p:nvPr/>
        </p:nvGraphicFramePr>
        <p:xfrm>
          <a:off x="381000" y="1381125"/>
          <a:ext cx="8382000" cy="2781300"/>
        </p:xfrm>
        <a:graphic>
          <a:graphicData uri="http://schemas.openxmlformats.org/drawingml/2006/table">
            <a:tbl>
              <a:tblPr/>
              <a:tblGrid>
                <a:gridCol w="15240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5143500">
                  <a:extLst>
                    <a:ext uri="{9D8B030D-6E8A-4147-A177-3AD203B41FA5}">
                      <a16:colId xmlns:a16="http://schemas.microsoft.com/office/drawing/2014/main" val="20002"/>
                    </a:ext>
                  </a:extLst>
                </a:gridCol>
              </a:tblGrid>
              <a:tr h="400050">
                <a:tc>
                  <a:txBody>
                    <a:bodyPr/>
                    <a:lstStyle/>
                    <a:p>
                      <a:r>
                        <a:rPr sz="1500" b="1">
                          <a:solidFill>
                            <a:srgbClr val="FFFFFF"/>
                          </a:solidFill>
                          <a:latin typeface="Barlow"/>
                          <a:ea typeface="Barlow"/>
                          <a:cs typeface="Barlow"/>
                        </a:rPr>
                        <a:t>Priority</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Channel</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Recommended use</a:t>
                      </a:r>
                    </a:p>
                  </a:txBody>
                  <a:tcPr marL="76200" marR="76200" marT="19050" marB="19050" anchor="ctr">
                    <a:solidFill>
                      <a:srgbClr val="07164B"/>
                    </a:solidFill>
                  </a:tcPr>
                </a:tc>
                <a:extLst>
                  <a:ext uri="{0D108BD9-81ED-4DB2-BD59-A6C34878D82A}">
                    <a16:rowId xmlns:a16="http://schemas.microsoft.com/office/drawing/2014/main" val="10000"/>
                  </a:ext>
                </a:extLst>
              </a:tr>
              <a:tr h="476250">
                <a:tc>
                  <a:txBody>
                    <a:bodyPr/>
                    <a:lstStyle/>
                    <a:p>
                      <a:r>
                        <a:rPr sz="1500" b="1">
                          <a:solidFill>
                            <a:srgbClr val="14203B"/>
                          </a:solidFill>
                          <a:latin typeface="Barlow"/>
                          <a:ea typeface="Barlow"/>
                          <a:cs typeface="Barlow"/>
                        </a:rPr>
                        <a:t>First test</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Meta</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Test garment-led stories and product evaluation</a:t>
                      </a:r>
                    </a:p>
                  </a:txBody>
                  <a:tcPr marL="76200" marR="76200" marT="19050" marB="19050" anchor="ctr">
                    <a:solidFill>
                      <a:srgbClr val="FFFFFF"/>
                    </a:solidFill>
                  </a:tcPr>
                </a:tc>
                <a:extLst>
                  <a:ext uri="{0D108BD9-81ED-4DB2-BD59-A6C34878D82A}">
                    <a16:rowId xmlns:a16="http://schemas.microsoft.com/office/drawing/2014/main" val="10001"/>
                  </a:ext>
                </a:extLst>
              </a:tr>
              <a:tr h="476250">
                <a:tc>
                  <a:txBody>
                    <a:bodyPr/>
                    <a:lstStyle/>
                    <a:p>
                      <a:r>
                        <a:rPr sz="1500" b="1">
                          <a:solidFill>
                            <a:srgbClr val="14203B"/>
                          </a:solidFill>
                          <a:latin typeface="Barlow"/>
                          <a:ea typeface="Barlow"/>
                          <a:cs typeface="Barlow"/>
                        </a:rPr>
                        <a:t>Conditional test</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TikTok</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Use native video when creative and budget support it</a:t>
                      </a:r>
                    </a:p>
                  </a:txBody>
                  <a:tcPr marL="76200" marR="76200" marT="19050" marB="19050" anchor="ctr">
                    <a:solidFill>
                      <a:srgbClr val="F3F6FB"/>
                    </a:solidFill>
                  </a:tcPr>
                </a:tc>
                <a:extLst>
                  <a:ext uri="{0D108BD9-81ED-4DB2-BD59-A6C34878D82A}">
                    <a16:rowId xmlns:a16="http://schemas.microsoft.com/office/drawing/2014/main" val="10002"/>
                  </a:ext>
                </a:extLst>
              </a:tr>
              <a:tr h="476250">
                <a:tc>
                  <a:txBody>
                    <a:bodyPr/>
                    <a:lstStyle/>
                    <a:p>
                      <a:r>
                        <a:rPr sz="1500" b="1">
                          <a:solidFill>
                            <a:srgbClr val="14203B"/>
                          </a:solidFill>
                          <a:latin typeface="Barlow"/>
                          <a:ea typeface="Barlow"/>
                          <a:cs typeface="Barlow"/>
                        </a:rPr>
                        <a:t>Demand capture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Google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Relevant search demand and an accurate product feed</a:t>
                      </a:r>
                    </a:p>
                  </a:txBody>
                  <a:tcPr marL="76200" marR="76200" marT="19050" marB="19050" anchor="ctr">
                    <a:solidFill>
                      <a:srgbClr val="FFFFFF"/>
                    </a:solidFill>
                  </a:tcPr>
                </a:tc>
                <a:extLst>
                  <a:ext uri="{0D108BD9-81ED-4DB2-BD59-A6C34878D82A}">
                    <a16:rowId xmlns:a16="http://schemas.microsoft.com/office/drawing/2014/main" val="10003"/>
                  </a:ext>
                </a:extLst>
              </a:tr>
              <a:tr h="476250">
                <a:tc>
                  <a:txBody>
                    <a:bodyPr/>
                    <a:lstStyle/>
                    <a:p>
                      <a:r>
                        <a:rPr sz="1500" b="1">
                          <a:solidFill>
                            <a:srgbClr val="14203B"/>
                          </a:solidFill>
                          <a:latin typeface="Barlow"/>
                          <a:ea typeface="Barlow"/>
                          <a:cs typeface="Barlow"/>
                        </a:rPr>
                        <a:t>Later option</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Pinterest</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Test once visual assets and purchase signals justify it</a:t>
                      </a:r>
                    </a:p>
                  </a:txBody>
                  <a:tcPr marL="76200" marR="76200" marT="19050" marB="19050" anchor="ctr">
                    <a:solidFill>
                      <a:srgbClr val="F3F6FB"/>
                    </a:solidFill>
                  </a:tcPr>
                </a:tc>
                <a:extLst>
                  <a:ext uri="{0D108BD9-81ED-4DB2-BD59-A6C34878D82A}">
                    <a16:rowId xmlns:a16="http://schemas.microsoft.com/office/drawing/2014/main" val="10004"/>
                  </a:ext>
                </a:extLst>
              </a:tr>
              <a:tr h="476250">
                <a:tc>
                  <a:txBody>
                    <a:bodyPr/>
                    <a:lstStyle/>
                    <a:p>
                      <a:r>
                        <a:rPr sz="1500" b="1">
                          <a:solidFill>
                            <a:srgbClr val="14203B"/>
                          </a:solidFill>
                          <a:latin typeface="Barlow"/>
                          <a:ea typeface="Barlow"/>
                          <a:cs typeface="Barlow"/>
                        </a:rPr>
                        <a:t>Separate extension</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Digital out of home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 local creative execution with a distinct budget</a:t>
                      </a:r>
                    </a:p>
                  </a:txBody>
                  <a:tcPr marL="76200" marR="76200" marT="19050" marB="19050" anchor="ctr">
                    <a:solidFill>
                      <a:srgbClr val="FFFFFF"/>
                    </a:solidFill>
                  </a:tcPr>
                </a:tc>
                <a:extLst>
                  <a:ext uri="{0D108BD9-81ED-4DB2-BD59-A6C34878D82A}">
                    <a16:rowId xmlns:a16="http://schemas.microsoft.com/office/drawing/2014/main" val="10005"/>
                  </a:ext>
                </a:extLst>
              </a:tr>
            </a:tbl>
          </a:graphicData>
        </a:graphic>
      </p:graphicFrame>
      <p:sp>
        <p:nvSpPr>
          <p:cNvPr id="5" name="Allocate against an agreed test budget and lo">
            <a:extLst>
              <a:ext uri="{FF2B5EF4-FFF2-40B4-BE49-F238E27FC236}">
                <a16:creationId xmlns:a16="http://schemas.microsoft.com/office/drawing/2014/main" id="{72BC8B17-7A2C-47E7-A1BF-F8222724C0A4}"/>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Allocate against an agreed test budget and loss limit. No channel performance is assumed.</a:t>
            </a:r>
          </a:p>
        </p:txBody>
      </p:sp>
    </p:spTree>
    <p:extLst>
      <p:ext uri="{BB962C8B-B14F-4D97-AF65-F5344CB8AC3E}">
        <p14:creationId xmlns:p14="http://schemas.microsoft.com/office/powerpoint/2010/main" val="880923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PAID MEDIA">
            <a:extLst>
              <a:ext uri="{FF2B5EF4-FFF2-40B4-BE49-F238E27FC236}">
                <a16:creationId xmlns:a16="http://schemas.microsoft.com/office/drawing/2014/main" id="{6F4AB563-241C-422F-B9D5-A2568F093E3A}"/>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PAID MEDIA</a:t>
            </a:r>
          </a:p>
        </p:txBody>
      </p:sp>
      <p:sp>
        <p:nvSpPr>
          <p:cNvPr id="2" name="The first paid creative test">
            <a:extLst>
              <a:ext uri="{FF2B5EF4-FFF2-40B4-BE49-F238E27FC236}">
                <a16:creationId xmlns:a16="http://schemas.microsoft.com/office/drawing/2014/main" id="{BDCF913D-A52E-4AAE-9684-83022D713D3B}"/>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The first paid creative test</a:t>
            </a:r>
          </a:p>
        </p:txBody>
      </p:sp>
      <p:sp>
        <p:nvSpPr>
          <p:cNvPr id="3" name="17">
            <a:extLst>
              <a:ext uri="{FF2B5EF4-FFF2-40B4-BE49-F238E27FC236}">
                <a16:creationId xmlns:a16="http://schemas.microsoft.com/office/drawing/2014/main" id="{ED4A150C-64A0-4B1A-BED5-D320E69B87EB}"/>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19</a:t>
            </a:r>
          </a:p>
        </p:txBody>
      </p:sp>
      <p:pic>
        <p:nvPicPr>
          <p:cNvPr id="4" name="Picture 3">
            <a:extLst>
              <a:ext uri="{FF2B5EF4-FFF2-40B4-BE49-F238E27FC236}">
                <a16:creationId xmlns:a16="http://schemas.microsoft.com/office/drawing/2014/main" id="{2FFECE62-9C3E-4846-87B9-C8429B8D1A45}"/>
              </a:ext>
            </a:extLst>
          </p:cNvPr>
          <p:cNvPicPr>
            <a:picLocks noChangeAspect="1"/>
          </p:cNvPicPr>
          <p:nvPr/>
        </p:nvPicPr>
        <p:blipFill>
          <a:blip r:embed="rId3"/>
          <a:stretch/>
        </p:blipFill>
        <p:spPr>
          <a:xfrm>
            <a:off x="3717149" y="1438275"/>
            <a:ext cx="5043452" cy="2838450"/>
          </a:xfrm>
          <a:prstGeom prst="rect">
            <a:avLst/>
          </a:prstGeom>
        </p:spPr>
      </p:pic>
      <p:sp>
        <p:nvSpPr>
          <p:cNvPr id="5" name="Six test derivatives">
            <a:extLst>
              <a:ext uri="{FF2B5EF4-FFF2-40B4-BE49-F238E27FC236}">
                <a16:creationId xmlns:a16="http://schemas.microsoft.com/office/drawing/2014/main" id="{FEED2C74-5C27-472C-90D4-2154DA1EA176}"/>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Six test derivatives</a:t>
            </a:r>
          </a:p>
        </p:txBody>
      </p:sp>
      <p:sp>
        <p:nvSpPr>
          <p:cNvPr id="6" name="Two videos with two opening cuts each, plus t">
            <a:extLst>
              <a:ext uri="{FF2B5EF4-FFF2-40B4-BE49-F238E27FC236}">
                <a16:creationId xmlns:a16="http://schemas.microsoft.com/office/drawing/2014/main" id="{0867BF54-B5BD-46A0-8139-AFC85A015C43}"/>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Two videos with two opening cuts each, plus two still variants.</a:t>
            </a:r>
          </a:p>
        </p:txBody>
      </p:sp>
      <p:sp>
        <p:nvSpPr>
          <p:cNvPr id="7" name="A clear opening">
            <a:extLst>
              <a:ext uri="{FF2B5EF4-FFF2-40B4-BE49-F238E27FC236}">
                <a16:creationId xmlns:a16="http://schemas.microsoft.com/office/drawing/2014/main" id="{76137C35-4175-49B4-9B93-0138D5645680}"/>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A clear opening</a:t>
            </a:r>
          </a:p>
        </p:txBody>
      </p:sp>
      <p:sp>
        <p:nvSpPr>
          <p:cNvPr id="8" name="Show product and premise in the first 1.5 sec">
            <a:extLst>
              <a:ext uri="{FF2B5EF4-FFF2-40B4-BE49-F238E27FC236}">
                <a16:creationId xmlns:a16="http://schemas.microsoft.com/office/drawing/2014/main" id="{374B5CA1-6D66-4EA3-8164-DD2840101F48}"/>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Show product and premise in the first 1.5 seconds, without sound.</a:t>
            </a:r>
          </a:p>
        </p:txBody>
      </p:sp>
      <p:sp>
        <p:nvSpPr>
          <p:cNvPr id="9" name="The comparison">
            <a:extLst>
              <a:ext uri="{FF2B5EF4-FFF2-40B4-BE49-F238E27FC236}">
                <a16:creationId xmlns:a16="http://schemas.microsoft.com/office/drawing/2014/main" id="{D504742C-60FD-4F64-9E77-BE9FBC87ADC0}"/>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comparison</a:t>
            </a:r>
          </a:p>
        </p:txBody>
      </p:sp>
      <p:sp>
        <p:nvSpPr>
          <p:cNvPr id="10" name="Keep price, offer and destination consistent.">
            <a:extLst>
              <a:ext uri="{FF2B5EF4-FFF2-40B4-BE49-F238E27FC236}">
                <a16:creationId xmlns:a16="http://schemas.microsoft.com/office/drawing/2014/main" id="{CF0BDFE8-1547-4B3C-8265-77962D681174}"/>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Keep price, offer and destination consistent. Review spend, orders and stock.</a:t>
            </a:r>
          </a:p>
        </p:txBody>
      </p:sp>
      <p:sp>
        <p:nvSpPr>
          <p:cNvPr id="11" name="Concept visualization. Casting, locations and">
            <a:extLst>
              <a:ext uri="{FF2B5EF4-FFF2-40B4-BE49-F238E27FC236}">
                <a16:creationId xmlns:a16="http://schemas.microsoft.com/office/drawing/2014/main" id="{2D87DC70-9149-47E1-A907-B3CAE9ABD8C7}"/>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592282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ECOMMERCE SETUP">
            <a:extLst>
              <a:ext uri="{FF2B5EF4-FFF2-40B4-BE49-F238E27FC236}">
                <a16:creationId xmlns:a16="http://schemas.microsoft.com/office/drawing/2014/main" id="{6BA6EE2E-9AF9-4F21-BE80-0326C4CD14A8}"/>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ECOMMERCE SETUP</a:t>
            </a:r>
          </a:p>
        </p:txBody>
      </p:sp>
      <p:sp>
        <p:nvSpPr>
          <p:cNvPr id="2" name="BTP’s owned-store experience">
            <a:extLst>
              <a:ext uri="{FF2B5EF4-FFF2-40B4-BE49-F238E27FC236}">
                <a16:creationId xmlns:a16="http://schemas.microsoft.com/office/drawing/2014/main" id="{710B896D-C04A-42BA-B191-322997770669}"/>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BTP’s owned-store experience</a:t>
            </a:r>
          </a:p>
        </p:txBody>
      </p:sp>
      <p:sp>
        <p:nvSpPr>
          <p:cNvPr id="3" name="18">
            <a:extLst>
              <a:ext uri="{FF2B5EF4-FFF2-40B4-BE49-F238E27FC236}">
                <a16:creationId xmlns:a16="http://schemas.microsoft.com/office/drawing/2014/main" id="{18652674-6271-4AC6-A220-6A617E8D1EF7}"/>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20</a:t>
            </a:r>
          </a:p>
        </p:txBody>
      </p:sp>
      <p:sp>
        <p:nvSpPr>
          <p:cNvPr id="4" name="A useful product page">
            <a:extLst>
              <a:ext uri="{FF2B5EF4-FFF2-40B4-BE49-F238E27FC236}">
                <a16:creationId xmlns:a16="http://schemas.microsoft.com/office/drawing/2014/main" id="{EB971A9D-34E4-4EBC-8A3E-11BE54322075}"/>
              </a:ext>
            </a:extLst>
          </p:cNvPr>
          <p:cNvSpPr>
            <a:spLocks noGrp="1"/>
          </p:cNvSpPr>
          <p:nvPr/>
        </p:nvSpPr>
        <p:spPr>
          <a:xfrm>
            <a:off x="381000" y="15716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 useful product page</a:t>
            </a:r>
          </a:p>
        </p:txBody>
      </p:sp>
      <p:sp>
        <p:nvSpPr>
          <p:cNvPr id="5" name="Approved sample photography, front and back, ">
            <a:extLst>
              <a:ext uri="{FF2B5EF4-FFF2-40B4-BE49-F238E27FC236}">
                <a16:creationId xmlns:a16="http://schemas.microsoft.com/office/drawing/2014/main" id="{426AF625-2F32-4ABD-B14D-3836C1D39245}"/>
              </a:ext>
            </a:extLst>
          </p:cNvPr>
          <p:cNvSpPr>
            <a:spLocks noGrp="1"/>
          </p:cNvSpPr>
          <p:nvPr/>
        </p:nvSpPr>
        <p:spPr>
          <a:xfrm>
            <a:off x="381000" y="1876425"/>
            <a:ext cx="8286750" cy="600075"/>
          </a:xfrm>
          <a:prstGeom prst="rect">
            <a:avLst/>
          </a:prstGeom>
          <a:noFill/>
          <a:ln w="0">
            <a:noFill/>
          </a:ln>
        </p:spPr>
        <p:txBody>
          <a:bodyPr wrap="square" lIns="0" tIns="0" rIns="0" bIns="0" anchor="t">
            <a:noAutofit/>
          </a:bodyPr>
          <a:lstStyle>
            <a:defPPr>
              <a:defRPr sz="1725" b="0">
                <a:solidFill>
                  <a:srgbClr val="14203B"/>
                </a:solidFill>
                <a:latin typeface="Barlow"/>
                <a:ea typeface="Barlow"/>
                <a:cs typeface="Barlow"/>
              </a:defRPr>
            </a:defPPr>
          </a:lstStyle>
          <a:p>
            <a:pPr>
              <a:defRPr sz="1725" b="0">
                <a:solidFill>
                  <a:srgbClr val="14203B"/>
                </a:solidFill>
                <a:latin typeface="Barlow"/>
                <a:ea typeface="Barlow"/>
                <a:cs typeface="Barlow"/>
              </a:defRPr>
            </a:pPr>
            <a:r>
              <a:rPr sz="1725" b="0">
                <a:solidFill>
                  <a:srgbClr val="14203B"/>
                </a:solidFill>
                <a:latin typeface="Barlow"/>
                <a:ea typeface="Barlow"/>
                <a:cs typeface="Barlow"/>
              </a:rPr>
              <a:t>Approved sample photography, front and back, fit guidance, final price and clear product facts.</a:t>
            </a:r>
          </a:p>
        </p:txBody>
      </p:sp>
      <p:sp>
        <p:nvSpPr>
          <p:cNvPr id="6" name="A complete buying path">
            <a:extLst>
              <a:ext uri="{FF2B5EF4-FFF2-40B4-BE49-F238E27FC236}">
                <a16:creationId xmlns:a16="http://schemas.microsoft.com/office/drawing/2014/main" id="{5178179F-2457-4C16-AB77-0E11F87894DC}"/>
              </a:ext>
            </a:extLst>
          </p:cNvPr>
          <p:cNvSpPr>
            <a:spLocks noGrp="1"/>
          </p:cNvSpPr>
          <p:nvPr/>
        </p:nvSpPr>
        <p:spPr>
          <a:xfrm>
            <a:off x="381000" y="24860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 complete buying path</a:t>
            </a:r>
          </a:p>
        </p:txBody>
      </p:sp>
      <p:sp>
        <p:nvSpPr>
          <p:cNvPr id="7" name="Stock, payments, delivery, returns and custom">
            <a:extLst>
              <a:ext uri="{FF2B5EF4-FFF2-40B4-BE49-F238E27FC236}">
                <a16:creationId xmlns:a16="http://schemas.microsoft.com/office/drawing/2014/main" id="{1C8CA9E6-D210-4224-9EDB-0B84639E277A}"/>
              </a:ext>
            </a:extLst>
          </p:cNvPr>
          <p:cNvSpPr>
            <a:spLocks noGrp="1"/>
          </p:cNvSpPr>
          <p:nvPr/>
        </p:nvSpPr>
        <p:spPr>
          <a:xfrm>
            <a:off x="381000" y="2790825"/>
            <a:ext cx="8286750" cy="600075"/>
          </a:xfrm>
          <a:prstGeom prst="rect">
            <a:avLst/>
          </a:prstGeom>
          <a:noFill/>
          <a:ln w="0">
            <a:noFill/>
          </a:ln>
        </p:spPr>
        <p:txBody>
          <a:bodyPr wrap="square" lIns="0" tIns="0" rIns="0" bIns="0" anchor="t">
            <a:noAutofit/>
          </a:bodyPr>
          <a:lstStyle>
            <a:defPPr>
              <a:defRPr sz="1725" b="0">
                <a:solidFill>
                  <a:srgbClr val="14203B"/>
                </a:solidFill>
                <a:latin typeface="Barlow"/>
                <a:ea typeface="Barlow"/>
                <a:cs typeface="Barlow"/>
              </a:defRPr>
            </a:defPPr>
          </a:lstStyle>
          <a:p>
            <a:pPr>
              <a:defRPr sz="1725" b="0">
                <a:solidFill>
                  <a:srgbClr val="14203B"/>
                </a:solidFill>
                <a:latin typeface="Barlow"/>
                <a:ea typeface="Barlow"/>
                <a:cs typeface="Barlow"/>
              </a:defRPr>
            </a:pPr>
            <a:r>
              <a:rPr sz="1725" b="0">
                <a:solidFill>
                  <a:srgbClr val="14203B"/>
                </a:solidFill>
                <a:latin typeface="Barlow"/>
                <a:ea typeface="Barlow"/>
                <a:cs typeface="Barlow"/>
              </a:rPr>
              <a:t>Stock, payments, delivery, returns and customer support tested before launch traffic.</a:t>
            </a:r>
          </a:p>
        </p:txBody>
      </p:sp>
      <p:sp>
        <p:nvSpPr>
          <p:cNvPr id="8" name="A stack that fits BTP">
            <a:extLst>
              <a:ext uri="{FF2B5EF4-FFF2-40B4-BE49-F238E27FC236}">
                <a16:creationId xmlns:a16="http://schemas.microsoft.com/office/drawing/2014/main" id="{768C9988-DFD5-429C-AF20-F0BC8A8F4D21}"/>
              </a:ext>
            </a:extLst>
          </p:cNvPr>
          <p:cNvSpPr>
            <a:spLocks noGrp="1"/>
          </p:cNvSpPr>
          <p:nvPr/>
        </p:nvSpPr>
        <p:spPr>
          <a:xfrm>
            <a:off x="381000" y="34004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 stack that fits BTP</a:t>
            </a:r>
          </a:p>
        </p:txBody>
      </p:sp>
      <p:sp>
        <p:nvSpPr>
          <p:cNvPr id="9" name="Keep a viable existing platform. Evaluate Sho">
            <a:extLst>
              <a:ext uri="{FF2B5EF4-FFF2-40B4-BE49-F238E27FC236}">
                <a16:creationId xmlns:a16="http://schemas.microsoft.com/office/drawing/2014/main" id="{3F09F4EE-12EA-411A-B2B5-B465885682B4}"/>
              </a:ext>
            </a:extLst>
          </p:cNvPr>
          <p:cNvSpPr>
            <a:spLocks noGrp="1"/>
          </p:cNvSpPr>
          <p:nvPr/>
        </p:nvSpPr>
        <p:spPr>
          <a:xfrm>
            <a:off x="381000" y="3705225"/>
            <a:ext cx="8286750" cy="600075"/>
          </a:xfrm>
          <a:prstGeom prst="rect">
            <a:avLst/>
          </a:prstGeom>
          <a:noFill/>
          <a:ln w="0">
            <a:noFill/>
          </a:ln>
        </p:spPr>
        <p:txBody>
          <a:bodyPr wrap="square" lIns="0" tIns="0" rIns="0" bIns="0" anchor="t">
            <a:noAutofit/>
          </a:bodyPr>
          <a:lstStyle>
            <a:defPPr>
              <a:defRPr sz="1725" b="0">
                <a:solidFill>
                  <a:srgbClr val="14203B"/>
                </a:solidFill>
                <a:latin typeface="Barlow"/>
                <a:ea typeface="Barlow"/>
                <a:cs typeface="Barlow"/>
              </a:defRPr>
            </a:defPPr>
          </a:lstStyle>
          <a:p>
            <a:pPr>
              <a:defRPr sz="1725" b="0">
                <a:solidFill>
                  <a:srgbClr val="14203B"/>
                </a:solidFill>
                <a:latin typeface="Barlow"/>
                <a:ea typeface="Barlow"/>
                <a:cs typeface="Barlow"/>
              </a:defRPr>
            </a:pPr>
            <a:r>
              <a:rPr sz="1725" b="0">
                <a:solidFill>
                  <a:srgbClr val="14203B"/>
                </a:solidFill>
                <a:latin typeface="Barlow"/>
                <a:ea typeface="Barlow"/>
                <a:cs typeface="Barlow"/>
              </a:rPr>
              <a:t>BTP's own website is the only purchase destination. Platform choice stays with BTP; we advise on the product page, checkout and tracking.</a:t>
            </a:r>
          </a:p>
        </p:txBody>
      </p:sp>
      <p:sp>
        <p:nvSpPr>
          <p:cNvPr id="10" name="Founding Access can offer private early acces">
            <a:extLst>
              <a:ext uri="{FF2B5EF4-FFF2-40B4-BE49-F238E27FC236}">
                <a16:creationId xmlns:a16="http://schemas.microsoft.com/office/drawing/2014/main" id="{30E834C7-5257-4997-9DBD-EC5CC6028856}"/>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Founding Access can offer private early access. Benefits and availability must be defined before promotion.</a:t>
            </a:r>
          </a:p>
        </p:txBody>
      </p:sp>
    </p:spTree>
    <p:extLst>
      <p:ext uri="{BB962C8B-B14F-4D97-AF65-F5344CB8AC3E}">
        <p14:creationId xmlns:p14="http://schemas.microsoft.com/office/powerpoint/2010/main" val="1627083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ECOMMERCE OUTLETS">
            <a:extLst>
              <a:ext uri="{FF2B5EF4-FFF2-40B4-BE49-F238E27FC236}">
                <a16:creationId xmlns:a16="http://schemas.microsoft.com/office/drawing/2014/main" id="{118A4A30-CCE7-4309-BEB0-B441683E148F}"/>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ECOMMERCE OUTLETS</a:t>
            </a:r>
          </a:p>
        </p:txBody>
      </p:sp>
      <p:sp>
        <p:nvSpPr>
          <p:cNvPr id="2" name="Commerce outlets and discovery">
            <a:extLst>
              <a:ext uri="{FF2B5EF4-FFF2-40B4-BE49-F238E27FC236}">
                <a16:creationId xmlns:a16="http://schemas.microsoft.com/office/drawing/2014/main" id="{DBCE31B4-BB76-454E-87F8-B7199F54E116}"/>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Commerce outlets and discovery</a:t>
            </a:r>
          </a:p>
        </p:txBody>
      </p:sp>
      <p:sp>
        <p:nvSpPr>
          <p:cNvPr id="3" name="19">
            <a:extLst>
              <a:ext uri="{FF2B5EF4-FFF2-40B4-BE49-F238E27FC236}">
                <a16:creationId xmlns:a16="http://schemas.microsoft.com/office/drawing/2014/main" id="{61C0FF50-6804-4BB0-BF89-420E122DF6CE}"/>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21</a:t>
            </a:r>
          </a:p>
        </p:txBody>
      </p:sp>
      <p:graphicFrame>
        <p:nvGraphicFramePr>
          <p:cNvPr id="4" name="Table 3">
            <a:extLst>
              <a:ext uri="{FF2B5EF4-FFF2-40B4-BE49-F238E27FC236}">
                <a16:creationId xmlns:a16="http://schemas.microsoft.com/office/drawing/2014/main" id="{CB8040F2-C43B-4E14-B72F-3BC68CC3A621}"/>
              </a:ext>
            </a:extLst>
          </p:cNvPr>
          <p:cNvGraphicFramePr/>
          <p:nvPr/>
        </p:nvGraphicFramePr>
        <p:xfrm>
          <a:off x="381000" y="1381125"/>
          <a:ext cx="8382000" cy="2781300"/>
        </p:xfrm>
        <a:graphic>
          <a:graphicData uri="http://schemas.openxmlformats.org/drawingml/2006/table">
            <a:tbl>
              <a:tblPr/>
              <a:tblGrid>
                <a:gridCol w="20002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3524250">
                  <a:extLst>
                    <a:ext uri="{9D8B030D-6E8A-4147-A177-3AD203B41FA5}">
                      <a16:colId xmlns:a16="http://schemas.microsoft.com/office/drawing/2014/main" val="20002"/>
                    </a:ext>
                  </a:extLst>
                </a:gridCol>
              </a:tblGrid>
              <a:tr h="400050">
                <a:tc>
                  <a:txBody>
                    <a:bodyPr/>
                    <a:lstStyle/>
                    <a:p>
                      <a:r>
                        <a:rPr sz="1500" b="1">
                          <a:solidFill>
                            <a:srgbClr val="FFFFFF"/>
                          </a:solidFill>
                          <a:latin typeface="Barlow"/>
                          <a:ea typeface="Barlow"/>
                          <a:cs typeface="Barlow"/>
                        </a:rPr>
                        <a:t>Outlet</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Launch role</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Readiness condition</a:t>
                      </a:r>
                    </a:p>
                  </a:txBody>
                  <a:tcPr marL="76200" marR="76200" marT="19050" marB="19050" anchor="ctr">
                    <a:solidFill>
                      <a:srgbClr val="07164B"/>
                    </a:solidFill>
                  </a:tcPr>
                </a:tc>
                <a:extLst>
                  <a:ext uri="{0D108BD9-81ED-4DB2-BD59-A6C34878D82A}">
                    <a16:rowId xmlns:a16="http://schemas.microsoft.com/office/drawing/2014/main" val="10000"/>
                  </a:ext>
                </a:extLst>
              </a:tr>
              <a:tr h="476250">
                <a:tc>
                  <a:txBody>
                    <a:bodyPr/>
                    <a:lstStyle/>
                    <a:p>
                      <a:r>
                        <a:rPr sz="1500" b="1">
                          <a:solidFill>
                            <a:srgbClr val="14203B"/>
                          </a:solidFill>
                          <a:latin typeface="Barlow"/>
                          <a:ea typeface="Barlow"/>
                          <a:cs typeface="Barlow"/>
                        </a:rPr>
                        <a:t>Owned store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Primary purchase destination</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Tested checkout, policies and fulfilment</a:t>
                      </a:r>
                    </a:p>
                  </a:txBody>
                  <a:tcPr marL="76200" marR="76200" marT="19050" marB="19050" anchor="ctr">
                    <a:solidFill>
                      <a:srgbClr val="FFFFFF"/>
                    </a:solidFill>
                  </a:tcPr>
                </a:tc>
                <a:extLst>
                  <a:ext uri="{0D108BD9-81ED-4DB2-BD59-A6C34878D82A}">
                    <a16:rowId xmlns:a16="http://schemas.microsoft.com/office/drawing/2014/main" val="10001"/>
                  </a:ext>
                </a:extLst>
              </a:tr>
              <a:tr h="476250">
                <a:tc>
                  <a:txBody>
                    <a:bodyPr/>
                    <a:lstStyle/>
                    <a:p>
                      <a:r>
                        <a:rPr sz="1500" b="1">
                          <a:solidFill>
                            <a:srgbClr val="14203B"/>
                          </a:solidFill>
                          <a:latin typeface="Barlow"/>
                          <a:ea typeface="Barlow"/>
                          <a:cs typeface="Barlow"/>
                        </a:rPr>
                        <a:t>Meta catalog</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Product discovery to BTP’s website</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Supported market, account and catalog eligibility</a:t>
                      </a:r>
                    </a:p>
                  </a:txBody>
                  <a:tcPr marL="76200" marR="76200" marT="19050" marB="19050" anchor="ctr">
                    <a:solidFill>
                      <a:srgbClr val="F3F6FB"/>
                    </a:solidFill>
                  </a:tcPr>
                </a:tc>
                <a:extLst>
                  <a:ext uri="{0D108BD9-81ED-4DB2-BD59-A6C34878D82A}">
                    <a16:rowId xmlns:a16="http://schemas.microsoft.com/office/drawing/2014/main" val="10002"/>
                  </a:ext>
                </a:extLst>
              </a:tr>
              <a:tr h="476250">
                <a:tc>
                  <a:txBody>
                    <a:bodyPr/>
                    <a:lstStyle/>
                    <a:p>
                      <a:r>
                        <a:rPr sz="1500" b="1">
                          <a:solidFill>
                            <a:srgbClr val="14203B"/>
                          </a:solidFill>
                          <a:latin typeface="Barlow"/>
                          <a:ea typeface="Barlow"/>
                          <a:cs typeface="Barlow"/>
                        </a:rPr>
                        <a:t>Google free listings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Additional product discovery</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Eligible, accurate feed and policy details</a:t>
                      </a:r>
                    </a:p>
                  </a:txBody>
                  <a:tcPr marL="76200" marR="76200" marT="19050" marB="19050" anchor="ctr">
                    <a:solidFill>
                      <a:srgbClr val="FFFFFF"/>
                    </a:solidFill>
                  </a:tcPr>
                </a:tc>
                <a:extLst>
                  <a:ext uri="{0D108BD9-81ED-4DB2-BD59-A6C34878D82A}">
                    <a16:rowId xmlns:a16="http://schemas.microsoft.com/office/drawing/2014/main" val="10003"/>
                  </a:ext>
                </a:extLst>
              </a:tr>
              <a:tr h="476250">
                <a:tc>
                  <a:txBody>
                    <a:bodyPr/>
                    <a:lstStyle/>
                    <a:p>
                      <a:r>
                        <a:rPr sz="1500" b="1">
                          <a:solidFill>
                            <a:srgbClr val="14203B"/>
                          </a:solidFill>
                          <a:latin typeface="Barlow"/>
                          <a:ea typeface="Barlow"/>
                          <a:cs typeface="Barlow"/>
                        </a:rPr>
                        <a:t>Physical retail / pop-up</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Optional experience and product trial</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Venue, stock, staffing and costs agreed</a:t>
                      </a:r>
                    </a:p>
                  </a:txBody>
                  <a:tcPr marL="76200" marR="76200" marT="19050" marB="19050" anchor="ctr">
                    <a:solidFill>
                      <a:srgbClr val="FFFFFF"/>
                    </a:solidFill>
                  </a:tcPr>
                </a:tc>
                <a:extLst>
                  <a:ext uri="{0D108BD9-81ED-4DB2-BD59-A6C34878D82A}">
                    <a16:rowId xmlns:a16="http://schemas.microsoft.com/office/drawing/2014/main" val="10005"/>
                  </a:ext>
                </a:extLst>
              </a:tr>
            </a:tbl>
          </a:graphicData>
        </a:graphic>
      </p:graphicFrame>
      <p:sp>
        <p:nvSpPr>
          <p:cNvPr id="5" name="Platform access and listing visibility are co">
            <a:extLst>
              <a:ext uri="{FF2B5EF4-FFF2-40B4-BE49-F238E27FC236}">
                <a16:creationId xmlns:a16="http://schemas.microsoft.com/office/drawing/2014/main" id="{D311B7E4-DB8B-42F0-8214-BF6ECC79263E}"/>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Platform access and listing visibility are conditional. No wholesale placement is included.</a:t>
            </a:r>
          </a:p>
        </p:txBody>
      </p:sp>
    </p:spTree>
    <p:extLst>
      <p:ext uri="{BB962C8B-B14F-4D97-AF65-F5344CB8AC3E}">
        <p14:creationId xmlns:p14="http://schemas.microsoft.com/office/powerpoint/2010/main" val="1046768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OPERATING MODEL">
            <a:extLst>
              <a:ext uri="{FF2B5EF4-FFF2-40B4-BE49-F238E27FC236}">
                <a16:creationId xmlns:a16="http://schemas.microsoft.com/office/drawing/2014/main" id="{536D53DB-8EE2-4902-9D6B-17298638F37D}"/>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OPERATING MODEL</a:t>
            </a:r>
          </a:p>
        </p:txBody>
      </p:sp>
      <p:sp>
        <p:nvSpPr>
          <p:cNvPr id="2" name="Account ownership and management">
            <a:extLst>
              <a:ext uri="{FF2B5EF4-FFF2-40B4-BE49-F238E27FC236}">
                <a16:creationId xmlns:a16="http://schemas.microsoft.com/office/drawing/2014/main" id="{454CBAD3-9FBC-4EEB-AB33-CFA9FADBD3E1}"/>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Account ownership and management</a:t>
            </a:r>
          </a:p>
        </p:txBody>
      </p:sp>
      <p:sp>
        <p:nvSpPr>
          <p:cNvPr id="3" name="20">
            <a:extLst>
              <a:ext uri="{FF2B5EF4-FFF2-40B4-BE49-F238E27FC236}">
                <a16:creationId xmlns:a16="http://schemas.microsoft.com/office/drawing/2014/main" id="{DE4703D5-F57E-495C-BCA5-292436B0024A}"/>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22</a:t>
            </a:r>
          </a:p>
        </p:txBody>
      </p:sp>
      <p:graphicFrame>
        <p:nvGraphicFramePr>
          <p:cNvPr id="4" name="Table 3">
            <a:extLst>
              <a:ext uri="{FF2B5EF4-FFF2-40B4-BE49-F238E27FC236}">
                <a16:creationId xmlns:a16="http://schemas.microsoft.com/office/drawing/2014/main" id="{E8B948E4-8F05-43A6-883B-469E5A3DBF26}"/>
              </a:ext>
            </a:extLst>
          </p:cNvPr>
          <p:cNvGraphicFramePr/>
          <p:nvPr/>
        </p:nvGraphicFramePr>
        <p:xfrm>
          <a:off x="381000" y="1381125"/>
          <a:ext cx="8382000" cy="2781300"/>
        </p:xfrm>
        <a:graphic>
          <a:graphicData uri="http://schemas.openxmlformats.org/drawingml/2006/table">
            <a:tbl>
              <a:tblPr/>
              <a:tblGrid>
                <a:gridCol w="2667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00050">
                <a:tc>
                  <a:txBody>
                    <a:bodyPr/>
                    <a:lstStyle/>
                    <a:p>
                      <a:r>
                        <a:rPr sz="1500" b="1">
                          <a:solidFill>
                            <a:srgbClr val="FFFFFF"/>
                          </a:solidFill>
                          <a:latin typeface="Barlow"/>
                          <a:ea typeface="Barlow"/>
                          <a:cs typeface="Barlow"/>
                        </a:rPr>
                        <a:t>Responsibility</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BTP</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Proposed delivery owner</a:t>
                      </a:r>
                    </a:p>
                  </a:txBody>
                  <a:tcPr marL="76200" marR="76200" marT="19050" marB="19050" anchor="ctr">
                    <a:solidFill>
                      <a:srgbClr val="07164B"/>
                    </a:solidFill>
                  </a:tcPr>
                </a:tc>
                <a:extLst>
                  <a:ext uri="{0D108BD9-81ED-4DB2-BD59-A6C34878D82A}">
                    <a16:rowId xmlns:a16="http://schemas.microsoft.com/office/drawing/2014/main" val="10000"/>
                  </a:ext>
                </a:extLst>
              </a:tr>
              <a:tr h="476250">
                <a:tc>
                  <a:txBody>
                    <a:bodyPr/>
                    <a:lstStyle/>
                    <a:p>
                      <a:r>
                        <a:rPr sz="1500" b="1">
                          <a:solidFill>
                            <a:srgbClr val="14203B"/>
                          </a:solidFill>
                          <a:latin typeface="Barlow"/>
                          <a:ea typeface="Barlow"/>
                          <a:cs typeface="Barlow"/>
                        </a:rPr>
                        <a:t>Assets, billing, recovery</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Owns and controls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JSB receives scoped access</a:t>
                      </a:r>
                    </a:p>
                  </a:txBody>
                  <a:tcPr marL="76200" marR="76200" marT="19050" marB="19050" anchor="ctr">
                    <a:solidFill>
                      <a:srgbClr val="FFFFFF"/>
                    </a:solidFill>
                  </a:tcPr>
                </a:tc>
                <a:extLst>
                  <a:ext uri="{0D108BD9-81ED-4DB2-BD59-A6C34878D82A}">
                    <a16:rowId xmlns:a16="http://schemas.microsoft.com/office/drawing/2014/main" val="10001"/>
                  </a:ext>
                </a:extLst>
              </a:tr>
              <a:tr h="476250">
                <a:tc>
                  <a:txBody>
                    <a:bodyPr/>
                    <a:lstStyle/>
                    <a:p>
                      <a:r>
                        <a:rPr sz="1500" b="1">
                          <a:solidFill>
                            <a:srgbClr val="14203B"/>
                          </a:solidFill>
                          <a:latin typeface="Barlow"/>
                          <a:ea typeface="Barlow"/>
                          <a:cs typeface="Barlow"/>
                        </a:rPr>
                        <a:t>Calendar and publishing</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Approves brand and product facts</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Assigned social lead</a:t>
                      </a:r>
                    </a:p>
                  </a:txBody>
                  <a:tcPr marL="76200" marR="76200" marT="19050" marB="19050" anchor="ctr">
                    <a:solidFill>
                      <a:srgbClr val="F3F6FB"/>
                    </a:solidFill>
                  </a:tcPr>
                </a:tc>
                <a:extLst>
                  <a:ext uri="{0D108BD9-81ED-4DB2-BD59-A6C34878D82A}">
                    <a16:rowId xmlns:a16="http://schemas.microsoft.com/office/drawing/2014/main" val="10002"/>
                  </a:ext>
                </a:extLst>
              </a:tr>
              <a:tr h="476250">
                <a:tc>
                  <a:txBody>
                    <a:bodyPr/>
                    <a:lstStyle/>
                    <a:p>
                      <a:r>
                        <a:rPr sz="1500" b="1">
                          <a:solidFill>
                            <a:srgbClr val="14203B"/>
                          </a:solidFill>
                          <a:latin typeface="Barlow"/>
                          <a:ea typeface="Barlow"/>
                          <a:cs typeface="Barlow"/>
                        </a:rPr>
                        <a:t>Paid media and reporting</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Approves budget and guardrails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Assigned media lead</a:t>
                      </a:r>
                    </a:p>
                  </a:txBody>
                  <a:tcPr marL="76200" marR="76200" marT="19050" marB="19050" anchor="ctr">
                    <a:solidFill>
                      <a:srgbClr val="FFFFFF"/>
                    </a:solidFill>
                  </a:tcPr>
                </a:tc>
                <a:extLst>
                  <a:ext uri="{0D108BD9-81ED-4DB2-BD59-A6C34878D82A}">
                    <a16:rowId xmlns:a16="http://schemas.microsoft.com/office/drawing/2014/main" val="10003"/>
                  </a:ext>
                </a:extLst>
              </a:tr>
              <a:tr h="476250">
                <a:tc>
                  <a:txBody>
                    <a:bodyPr/>
                    <a:lstStyle/>
                    <a:p>
                      <a:r>
                        <a:rPr sz="1500" b="1">
                          <a:solidFill>
                            <a:srgbClr val="14203B"/>
                          </a:solidFill>
                          <a:latin typeface="Barlow"/>
                          <a:ea typeface="Barlow"/>
                          <a:cs typeface="Barlow"/>
                        </a:rPr>
                        <a:t>Store implementation</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Names accountable operator</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Named implementer, as scoped</a:t>
                      </a:r>
                    </a:p>
                  </a:txBody>
                  <a:tcPr marL="76200" marR="76200" marT="19050" marB="19050" anchor="ctr">
                    <a:solidFill>
                      <a:srgbClr val="F3F6FB"/>
                    </a:solidFill>
                  </a:tcPr>
                </a:tc>
                <a:extLst>
                  <a:ext uri="{0D108BD9-81ED-4DB2-BD59-A6C34878D82A}">
                    <a16:rowId xmlns:a16="http://schemas.microsoft.com/office/drawing/2014/main" val="10004"/>
                  </a:ext>
                </a:extLst>
              </a:tr>
              <a:tr h="476250">
                <a:tc>
                  <a:txBody>
                    <a:bodyPr/>
                    <a:lstStyle/>
                    <a:p>
                      <a:r>
                        <a:rPr sz="1500" b="1">
                          <a:solidFill>
                            <a:srgbClr val="14203B"/>
                          </a:solidFill>
                          <a:latin typeface="Barlow"/>
                          <a:ea typeface="Barlow"/>
                          <a:cs typeface="Barlow"/>
                        </a:rPr>
                        <a:t>Orders, returns and service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Owns customer resolution</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BTP service / fulfilment operator</a:t>
                      </a:r>
                    </a:p>
                  </a:txBody>
                  <a:tcPr marL="76200" marR="76200" marT="19050" marB="19050" anchor="ctr">
                    <a:solidFill>
                      <a:srgbClr val="FFFFFF"/>
                    </a:solidFill>
                  </a:tcPr>
                </a:tc>
                <a:extLst>
                  <a:ext uri="{0D108BD9-81ED-4DB2-BD59-A6C34878D82A}">
                    <a16:rowId xmlns:a16="http://schemas.microsoft.com/office/drawing/2014/main" val="10005"/>
                  </a:ext>
                </a:extLst>
              </a:tr>
            </a:tbl>
          </a:graphicData>
        </a:graphic>
      </p:graphicFrame>
      <p:sp>
        <p:nvSpPr>
          <p:cNvPr id="5" name="Named people, coverage hours, approval timing">
            <a:extLst>
              <a:ext uri="{FF2B5EF4-FFF2-40B4-BE49-F238E27FC236}">
                <a16:creationId xmlns:a16="http://schemas.microsoft.com/office/drawing/2014/main" id="{8B495079-14E5-41AC-A53D-B339A0C981A4}"/>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Named people, coverage hours, approval timing and escalation paths are agreed before work begins.</a:t>
            </a:r>
          </a:p>
        </p:txBody>
      </p:sp>
    </p:spTree>
    <p:extLst>
      <p:ext uri="{BB962C8B-B14F-4D97-AF65-F5344CB8AC3E}">
        <p14:creationId xmlns:p14="http://schemas.microsoft.com/office/powerpoint/2010/main" val="1652931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LAUNCH PLAN">
            <a:extLst>
              <a:ext uri="{FF2B5EF4-FFF2-40B4-BE49-F238E27FC236}">
                <a16:creationId xmlns:a16="http://schemas.microsoft.com/office/drawing/2014/main" id="{ED6C96BD-6829-4AAB-AC63-E138D99D5486}"/>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ROADMAP</a:t>
            </a:r>
          </a:p>
        </p:txBody>
      </p:sp>
      <p:sp>
        <p:nvSpPr>
          <p:cNvPr id="2" name="A launch paced by readiness">
            <a:extLst>
              <a:ext uri="{FF2B5EF4-FFF2-40B4-BE49-F238E27FC236}">
                <a16:creationId xmlns:a16="http://schemas.microsoft.com/office/drawing/2014/main" id="{11B6B1D7-82E8-4259-A5BE-373A8F29AF20}"/>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A launch roadmap, paced by readiness</a:t>
            </a:r>
          </a:p>
        </p:txBody>
      </p:sp>
      <p:sp>
        <p:nvSpPr>
          <p:cNvPr id="3" name="21">
            <a:extLst>
              <a:ext uri="{FF2B5EF4-FFF2-40B4-BE49-F238E27FC236}">
                <a16:creationId xmlns:a16="http://schemas.microsoft.com/office/drawing/2014/main" id="{6FF468CC-89E7-44EB-8CD2-1F5AB1F184C7}"/>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23</a:t>
            </a:r>
          </a:p>
        </p:txBody>
      </p:sp>
      <p:graphicFrame>
        <p:nvGraphicFramePr>
          <p:cNvPr id="4" name="Table 3">
            <a:extLst>
              <a:ext uri="{FF2B5EF4-FFF2-40B4-BE49-F238E27FC236}">
                <a16:creationId xmlns:a16="http://schemas.microsoft.com/office/drawing/2014/main" id="{E5B0703D-BB24-47A7-BA58-C5144C2ED9CD}"/>
              </a:ext>
            </a:extLst>
          </p:cNvPr>
          <p:cNvGraphicFramePr/>
          <p:nvPr/>
        </p:nvGraphicFramePr>
        <p:xfrm>
          <a:off x="381000" y="2103120"/>
          <a:ext cx="8382000" cy="1920240"/>
        </p:xfrm>
        <a:graphic>
          <a:graphicData uri="http://schemas.openxmlformats.org/drawingml/2006/table">
            <a:tbl>
              <a:tblPr/>
              <a:tblGrid>
                <a:gridCol w="1333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4048">
                <a:tc>
                  <a:txBody>
                    <a:bodyPr/>
                    <a:lstStyle/>
                    <a:p>
                      <a:r>
                        <a:rPr sz="1000" b="1">
                          <a:solidFill>
                            <a:srgbClr val="FFFFFF"/>
                          </a:solidFill>
                          <a:latin typeface="Barlow"/>
                          <a:ea typeface="Barlow"/>
                          <a:cs typeface="Barlow"/>
                        </a:rPr>
                        <a:t>Stage</a:t>
                      </a:r>
                    </a:p>
                  </a:txBody>
                  <a:tcPr marL="76200" marR="76200" marT="19050" marB="19050" anchor="ctr">
                    <a:solidFill>
                      <a:srgbClr val="07164B"/>
                    </a:solidFill>
                  </a:tcPr>
                </a:tc>
                <a:tc>
                  <a:txBody>
                    <a:bodyPr/>
                    <a:lstStyle/>
                    <a:p>
                      <a:r>
                        <a:rPr sz="1000" b="1">
                          <a:solidFill>
                            <a:srgbClr val="FFFFFF"/>
                          </a:solidFill>
                          <a:latin typeface="Barlow"/>
                          <a:ea typeface="Barlow"/>
                          <a:cs typeface="Barlow"/>
                        </a:rPr>
                        <a:t>Work</a:t>
                      </a:r>
                    </a:p>
                  </a:txBody>
                  <a:tcPr marL="76200" marR="76200" marT="19050" marB="19050" anchor="ctr">
                    <a:solidFill>
                      <a:srgbClr val="07164B"/>
                    </a:solidFill>
                  </a:tcPr>
                </a:tc>
                <a:tc>
                  <a:txBody>
                    <a:bodyPr/>
                    <a:lstStyle/>
                    <a:p>
                      <a:r>
                        <a:rPr sz="1000" b="1">
                          <a:solidFill>
                            <a:srgbClr val="FFFFFF"/>
                          </a:solidFill>
                          <a:latin typeface="Barlow"/>
                          <a:ea typeface="Barlow"/>
                          <a:cs typeface="Barlow"/>
                        </a:rPr>
                        <a:t>Ready when</a:t>
                      </a:r>
                    </a:p>
                  </a:txBody>
                  <a:tcPr marL="76200" marR="76200" marT="19050" marB="19050" anchor="ctr">
                    <a:solidFill>
                      <a:srgbClr val="07164B"/>
                    </a:solidFill>
                  </a:tcPr>
                </a:tc>
                <a:extLst>
                  <a:ext uri="{0D108BD9-81ED-4DB2-BD59-A6C34878D82A}">
                    <a16:rowId xmlns:a16="http://schemas.microsoft.com/office/drawing/2014/main" val="10000"/>
                  </a:ext>
                </a:extLst>
              </a:tr>
              <a:tr h="384048">
                <a:tc>
                  <a:txBody>
                    <a:bodyPr/>
                    <a:lstStyle/>
                    <a:p>
                      <a:r>
                        <a:rPr sz="1000" b="1">
                          <a:solidFill>
                            <a:srgbClr val="14203B"/>
                          </a:solidFill>
                          <a:latin typeface="Barlow"/>
                          <a:ea typeface="Barlow"/>
                          <a:cs typeface="Barlow"/>
                        </a:rPr>
                        <a:t>Align</a:t>
                      </a:r>
                    </a:p>
                  </a:txBody>
                  <a:tcPr marL="76200" marR="76200" marT="19050" marB="19050" anchor="ctr">
                    <a:solidFill>
                      <a:srgbClr val="FFFFFF"/>
                    </a:solidFill>
                  </a:tcPr>
                </a:tc>
                <a:tc>
                  <a:txBody>
                    <a:bodyPr/>
                    <a:lstStyle/>
                    <a:p>
                      <a:r>
                        <a:rPr sz="1000" b="0">
                          <a:solidFill>
                            <a:srgbClr val="14203B"/>
                          </a:solidFill>
                          <a:latin typeface="Barlow"/>
                          <a:ea typeface="Barlow"/>
                          <a:cs typeface="Barlow"/>
                        </a:rPr>
                        <a:t>Align on strategy, scope and needs</a:t>
                      </a:r>
                    </a:p>
                  </a:txBody>
                  <a:tcPr marL="76200" marR="76200" marT="19050" marB="19050" anchor="ctr">
                    <a:solidFill>
                      <a:srgbClr val="FFFFFF"/>
                    </a:solidFill>
                  </a:tcPr>
                </a:tc>
                <a:tc>
                  <a:txBody>
                    <a:bodyPr/>
                    <a:lstStyle/>
                    <a:p>
                      <a:r>
                        <a:rPr sz="1000" b="0">
                          <a:solidFill>
                            <a:srgbClr val="14203B"/>
                          </a:solidFill>
                          <a:latin typeface="Barlow"/>
                          <a:ea typeface="Barlow"/>
                          <a:cs typeface="Barlow"/>
                        </a:rPr>
                        <a:t>Strategy, scope and owners agreed</a:t>
                      </a:r>
                    </a:p>
                  </a:txBody>
                  <a:tcPr marL="76200" marR="76200" marT="19050" marB="19050" anchor="ctr">
                    <a:solidFill>
                      <a:srgbClr val="FFFFFF"/>
                    </a:solidFill>
                  </a:tcPr>
                </a:tc>
                <a:extLst>
                  <a:ext uri="{0D108BD9-81ED-4DB2-BD59-A6C34878D82A}">
                    <a16:rowId xmlns:a16="http://schemas.microsoft.com/office/drawing/2014/main" val="10001"/>
                  </a:ext>
                </a:extLst>
              </a:tr>
              <a:tr h="384048">
                <a:tc>
                  <a:txBody>
                    <a:bodyPr/>
                    <a:lstStyle/>
                    <a:p>
                      <a:r>
                        <a:rPr sz="1000" b="1">
                          <a:solidFill>
                            <a:srgbClr val="14203B"/>
                          </a:solidFill>
                          <a:latin typeface="Barlow"/>
                          <a:ea typeface="Barlow"/>
                          <a:cs typeface="Barlow"/>
                        </a:rPr>
                        <a:t>Build</a:t>
                      </a:r>
                    </a:p>
                  </a:txBody>
                  <a:tcPr marL="76200" marR="76200" marT="19050" marB="19050" anchor="ctr">
                    <a:solidFill>
                      <a:srgbClr val="F3F6FB"/>
                    </a:solidFill>
                  </a:tcPr>
                </a:tc>
                <a:tc>
                  <a:txBody>
                    <a:bodyPr/>
                    <a:lstStyle/>
                    <a:p>
                      <a:r>
                        <a:rPr sz="1000" b="0">
                          <a:solidFill>
                            <a:srgbClr val="14203B"/>
                          </a:solidFill>
                          <a:latin typeface="Barlow"/>
                          <a:ea typeface="Barlow"/>
                          <a:cs typeface="Barlow"/>
                        </a:rPr>
                        <a:t>Capture content and prepare the buying path</a:t>
                      </a:r>
                    </a:p>
                  </a:txBody>
                  <a:tcPr marL="76200" marR="76200" marT="19050" marB="19050" anchor="ctr">
                    <a:solidFill>
                      <a:srgbClr val="F3F6FB"/>
                    </a:solidFill>
                  </a:tcPr>
                </a:tc>
                <a:tc>
                  <a:txBody>
                    <a:bodyPr/>
                    <a:lstStyle/>
                    <a:p>
                      <a:r>
                        <a:rPr sz="1000" b="0">
                          <a:solidFill>
                            <a:srgbClr val="14203B"/>
                          </a:solidFill>
                          <a:latin typeface="Barlow"/>
                          <a:ea typeface="Barlow"/>
                          <a:cs typeface="Barlow"/>
                        </a:rPr>
                        <a:t>Assets, rights, catalog and checkout approved</a:t>
                      </a:r>
                    </a:p>
                  </a:txBody>
                  <a:tcPr marL="76200" marR="76200" marT="19050" marB="19050" anchor="ctr">
                    <a:solidFill>
                      <a:srgbClr val="F3F6FB"/>
                    </a:solidFill>
                  </a:tcPr>
                </a:tc>
                <a:extLst>
                  <a:ext uri="{0D108BD9-81ED-4DB2-BD59-A6C34878D82A}">
                    <a16:rowId xmlns:a16="http://schemas.microsoft.com/office/drawing/2014/main" val="10002"/>
                  </a:ext>
                </a:extLst>
              </a:tr>
              <a:tr h="384048">
                <a:tc>
                  <a:txBody>
                    <a:bodyPr/>
                    <a:lstStyle/>
                    <a:p>
                      <a:r>
                        <a:rPr sz="1000" b="1">
                          <a:solidFill>
                            <a:srgbClr val="14203B"/>
                          </a:solidFill>
                          <a:latin typeface="Barlow"/>
                          <a:ea typeface="Barlow"/>
                          <a:cs typeface="Barlow"/>
                        </a:rPr>
                        <a:t>Learn</a:t>
                      </a:r>
                    </a:p>
                  </a:txBody>
                  <a:tcPr marL="76200" marR="76200" marT="19050" marB="19050" anchor="ctr">
                    <a:solidFill>
                      <a:srgbClr val="FFFFFF"/>
                    </a:solidFill>
                  </a:tcPr>
                </a:tc>
                <a:tc>
                  <a:txBody>
                    <a:bodyPr/>
                    <a:lstStyle/>
                    <a:p>
                      <a:r>
                        <a:rPr sz="1000" b="0">
                          <a:solidFill>
                            <a:srgbClr val="14203B"/>
                          </a:solidFill>
                          <a:latin typeface="Barlow"/>
                          <a:ea typeface="Barlow"/>
                          <a:cs typeface="Barlow"/>
                        </a:rPr>
                        <a:t>Publish, invite access and run a controlled test</a:t>
                      </a:r>
                    </a:p>
                  </a:txBody>
                  <a:tcPr marL="76200" marR="76200" marT="19050" marB="19050" anchor="ctr">
                    <a:solidFill>
                      <a:srgbClr val="FFFFFF"/>
                    </a:solidFill>
                  </a:tcPr>
                </a:tc>
                <a:tc>
                  <a:txBody>
                    <a:bodyPr/>
                    <a:lstStyle/>
                    <a:p>
                      <a:r>
                        <a:rPr sz="1000" b="0">
                          <a:solidFill>
                            <a:srgbClr val="14203B"/>
                          </a:solidFill>
                          <a:latin typeface="Barlow"/>
                          <a:ea typeface="Barlow"/>
                          <a:cs typeface="Barlow"/>
                        </a:rPr>
                        <a:t>Tracking works and response informs revisions</a:t>
                      </a:r>
                    </a:p>
                  </a:txBody>
                  <a:tcPr marL="76200" marR="76200" marT="19050" marB="19050" anchor="ctr">
                    <a:solidFill>
                      <a:srgbClr val="FFFFFF"/>
                    </a:solidFill>
                  </a:tcPr>
                </a:tc>
                <a:extLst>
                  <a:ext uri="{0D108BD9-81ED-4DB2-BD59-A6C34878D82A}">
                    <a16:rowId xmlns:a16="http://schemas.microsoft.com/office/drawing/2014/main" val="10003"/>
                  </a:ext>
                </a:extLst>
              </a:tr>
              <a:tr h="384048">
                <a:tc>
                  <a:txBody>
                    <a:bodyPr/>
                    <a:lstStyle/>
                    <a:p>
                      <a:r>
                        <a:rPr sz="1000" b="1">
                          <a:solidFill>
                            <a:srgbClr val="14203B"/>
                          </a:solidFill>
                          <a:latin typeface="Barlow"/>
                          <a:ea typeface="Barlow"/>
                          <a:cs typeface="Barlow"/>
                        </a:rPr>
                        <a:t>Sell &amp; improve</a:t>
                      </a:r>
                    </a:p>
                  </a:txBody>
                  <a:tcPr marL="76200" marR="76200" marT="19050" marB="19050" anchor="ctr">
                    <a:solidFill>
                      <a:srgbClr val="F3F6FB"/>
                    </a:solidFill>
                  </a:tcPr>
                </a:tc>
                <a:tc>
                  <a:txBody>
                    <a:bodyPr/>
                    <a:lstStyle/>
                    <a:p>
                      <a:r>
                        <a:rPr sz="1000" b="0">
                          <a:solidFill>
                            <a:srgbClr val="14203B"/>
                          </a:solidFill>
                          <a:latin typeface="Barlow"/>
                          <a:ea typeface="Barlow"/>
                          <a:cs typeface="Barlow"/>
                        </a:rPr>
                        <a:t>Open the collection and review results</a:t>
                      </a:r>
                    </a:p>
                  </a:txBody>
                  <a:tcPr marL="76200" marR="76200" marT="19050" marB="19050" anchor="ctr">
                    <a:solidFill>
                      <a:srgbClr val="F3F6FB"/>
                    </a:solidFill>
                  </a:tcPr>
                </a:tc>
                <a:tc>
                  <a:txBody>
                    <a:bodyPr/>
                    <a:lstStyle/>
                    <a:p>
                      <a:r>
                        <a:rPr sz="1000" b="0">
                          <a:solidFill>
                            <a:srgbClr val="14203B"/>
                          </a:solidFill>
                          <a:latin typeface="Barlow"/>
                          <a:ea typeface="Barlow"/>
                          <a:cs typeface="Barlow"/>
                        </a:rPr>
                        <a:t>Inventory and service can support demand</a:t>
                      </a:r>
                    </a:p>
                  </a:txBody>
                  <a:tcPr marL="76200" marR="76200" marT="19050" marB="19050" anchor="ctr">
                    <a:solidFill>
                      <a:srgbClr val="F3F6FB"/>
                    </a:solidFill>
                  </a:tcPr>
                </a:tc>
                <a:extLst>
                  <a:ext uri="{0D108BD9-81ED-4DB2-BD59-A6C34878D82A}">
                    <a16:rowId xmlns:a16="http://schemas.microsoft.com/office/drawing/2014/main" val="10004"/>
                  </a:ext>
                </a:extLst>
              </a:tr>
            </a:tbl>
          </a:graphicData>
        </a:graphic>
      </p:graphicFrame>
      <p:sp>
        <p:nvSpPr>
          <p:cNvPr id="5" name="Dates follow product and operational readines">
            <a:extLst>
              <a:ext uri="{FF2B5EF4-FFF2-40B4-BE49-F238E27FC236}">
                <a16:creationId xmlns:a16="http://schemas.microsoft.com/office/drawing/2014/main" id="{7D6DC953-D0E5-4EBF-9C54-F942CD558CB4}"/>
              </a:ext>
            </a:extLst>
          </p:cNvPr>
          <p:cNvSpPr>
            <a:spLocks noGrp="1"/>
          </p:cNvSpPr>
          <p:nvPr/>
        </p:nvSpPr>
        <p:spPr>
          <a:xfrm>
            <a:off x="381000" y="4315968"/>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Durations are indicative, not to scale. Assumes sample and price sign-off by the end of Build; any slip moves the later stages.</a:t>
            </a:r>
          </a:p>
        </p:txBody>
      </p:sp>
      <p:sp>
        <p:nvSpPr>
          <p:cNvPr id="7" name="Rectangle 6"/>
          <p:cNvSpPr/>
          <p:nvPr/>
        </p:nvSpPr>
        <p:spPr>
          <a:xfrm>
            <a:off x="384048" y="1325880"/>
            <a:ext cx="2055114" cy="329184"/>
          </a:xfrm>
          <a:prstGeom prst="rect">
            <a:avLst/>
          </a:prstGeom>
          <a:solidFill>
            <a:srgbClr val="07164B"/>
          </a:solidFill>
          <a:ln>
            <a:noFill/>
          </a:ln>
        </p:spPr>
        <p:style>
          <a:lnRef idx="1">
            <a:schemeClr val="accent1"/>
          </a:lnRef>
          <a:fillRef idx="3">
            <a:schemeClr val="accent1"/>
          </a:fillRef>
          <a:effectRef idx="2">
            <a:schemeClr val="accent1"/>
          </a:effectRef>
          <a:fontRef idx="minor">
            <a:schemeClr val="lt1"/>
          </a:fontRef>
        </p:style>
        <p:txBody>
          <a:bodyPr rtlCol="0" anchor="ctr" tIns="0" bIns="0"/>
          <a:lstStyle/>
          <a:p>
            <a:pPr algn="ctr"/>
            <a:r>
              <a:rPr sz="1050" b="1">
                <a:solidFill>
                  <a:srgbClr val="FFFFFF"/>
                </a:solidFill>
                <a:latin typeface="Barlow"/>
              </a:rPr>
              <a:t>Align  ·  2 wks</a:t>
            </a:r>
          </a:p>
        </p:txBody>
      </p:sp>
      <p:sp>
        <p:nvSpPr>
          <p:cNvPr id="8" name="Rectangle 7"/>
          <p:cNvSpPr/>
          <p:nvPr/>
        </p:nvSpPr>
        <p:spPr>
          <a:xfrm>
            <a:off x="2494026" y="1325880"/>
            <a:ext cx="2055114" cy="329184"/>
          </a:xfrm>
          <a:prstGeom prst="rect">
            <a:avLst/>
          </a:prstGeom>
          <a:solidFill>
            <a:srgbClr val="2B4FA8"/>
          </a:solidFill>
          <a:ln>
            <a:noFill/>
          </a:ln>
        </p:spPr>
        <p:style>
          <a:lnRef idx="1">
            <a:schemeClr val="accent1"/>
          </a:lnRef>
          <a:fillRef idx="3">
            <a:schemeClr val="accent1"/>
          </a:fillRef>
          <a:effectRef idx="2">
            <a:schemeClr val="accent1"/>
          </a:effectRef>
          <a:fontRef idx="minor">
            <a:schemeClr val="lt1"/>
          </a:fontRef>
        </p:style>
        <p:txBody>
          <a:bodyPr rtlCol="0" anchor="ctr" tIns="0" bIns="0"/>
          <a:lstStyle/>
          <a:p>
            <a:pPr algn="ctr"/>
            <a:r>
              <a:rPr sz="1050" b="1">
                <a:solidFill>
                  <a:srgbClr val="FFFFFF"/>
                </a:solidFill>
                <a:latin typeface="Barlow"/>
              </a:rPr>
              <a:t>Build  ·  3–6 wks</a:t>
            </a:r>
          </a:p>
        </p:txBody>
      </p:sp>
      <p:sp>
        <p:nvSpPr>
          <p:cNvPr id="9" name="Rectangle 8"/>
          <p:cNvSpPr/>
          <p:nvPr/>
        </p:nvSpPr>
        <p:spPr>
          <a:xfrm>
            <a:off x="4604004" y="1325880"/>
            <a:ext cx="2055114" cy="329184"/>
          </a:xfrm>
          <a:prstGeom prst="rect">
            <a:avLst/>
          </a:prstGeom>
          <a:solidFill>
            <a:srgbClr val="4385F5"/>
          </a:solidFill>
          <a:ln>
            <a:noFill/>
          </a:ln>
        </p:spPr>
        <p:style>
          <a:lnRef idx="1">
            <a:schemeClr val="accent1"/>
          </a:lnRef>
          <a:fillRef idx="3">
            <a:schemeClr val="accent1"/>
          </a:fillRef>
          <a:effectRef idx="2">
            <a:schemeClr val="accent1"/>
          </a:effectRef>
          <a:fontRef idx="minor">
            <a:schemeClr val="lt1"/>
          </a:fontRef>
        </p:style>
        <p:txBody>
          <a:bodyPr rtlCol="0" anchor="ctr" tIns="0" bIns="0"/>
          <a:lstStyle/>
          <a:p>
            <a:pPr algn="ctr"/>
            <a:r>
              <a:rPr sz="1050" b="1">
                <a:solidFill>
                  <a:srgbClr val="FFFFFF"/>
                </a:solidFill>
                <a:latin typeface="Barlow"/>
              </a:rPr>
              <a:t>Learn  ·  2–4 wks</a:t>
            </a:r>
          </a:p>
        </p:txBody>
      </p:sp>
      <p:sp>
        <p:nvSpPr>
          <p:cNvPr id="10" name="Rectangle 9"/>
          <p:cNvSpPr/>
          <p:nvPr/>
        </p:nvSpPr>
        <p:spPr>
          <a:xfrm>
            <a:off x="6713982" y="1325880"/>
            <a:ext cx="2055114" cy="329184"/>
          </a:xfrm>
          <a:prstGeom prst="rect">
            <a:avLst/>
          </a:prstGeom>
          <a:solidFill>
            <a:srgbClr val="A9C5FB"/>
          </a:solidFill>
          <a:ln>
            <a:noFill/>
          </a:ln>
        </p:spPr>
        <p:style>
          <a:lnRef idx="1">
            <a:schemeClr val="accent1"/>
          </a:lnRef>
          <a:fillRef idx="3">
            <a:schemeClr val="accent1"/>
          </a:fillRef>
          <a:effectRef idx="2">
            <a:schemeClr val="accent1"/>
          </a:effectRef>
          <a:fontRef idx="minor">
            <a:schemeClr val="lt1"/>
          </a:fontRef>
        </p:style>
        <p:txBody>
          <a:bodyPr rtlCol="0" anchor="ctr" tIns="0" bIns="0"/>
          <a:lstStyle/>
          <a:p>
            <a:pPr algn="ctr"/>
            <a:r>
              <a:rPr sz="1050" b="1">
                <a:solidFill>
                  <a:srgbClr val="07164B"/>
                </a:solidFill>
                <a:latin typeface="Barlow"/>
              </a:rPr>
              <a:t>Sell &amp; improve  ·  ongoing</a:t>
            </a:r>
          </a:p>
        </p:txBody>
      </p:sp>
      <p:sp>
        <p:nvSpPr>
          <p:cNvPr id="11" name="Rectangle 10"/>
          <p:cNvSpPr/>
          <p:nvPr/>
        </p:nvSpPr>
        <p:spPr>
          <a:xfrm>
            <a:off x="384048" y="1737360"/>
            <a:ext cx="8385048" cy="274320"/>
          </a:xfrm>
          <a:prstGeom prst="rect">
            <a:avLst/>
          </a:prstGeom>
          <a:solidFill>
            <a:srgbClr val="EEF2FB"/>
          </a:solidFill>
          <a:ln>
            <a:solidFill>
              <a:srgbClr val="4385F5"/>
            </a:solidFill>
          </a:ln>
        </p:spPr>
        <p:style>
          <a:lnRef idx="1">
            <a:schemeClr val="accent1"/>
          </a:lnRef>
          <a:fillRef idx="3">
            <a:schemeClr val="accent1"/>
          </a:fillRef>
          <a:effectRef idx="2">
            <a:schemeClr val="accent1"/>
          </a:effectRef>
          <a:fontRef idx="minor">
            <a:schemeClr val="lt1"/>
          </a:fontRef>
        </p:style>
        <p:txBody>
          <a:bodyPr rtlCol="0" anchor="ctr" tIns="0" bIns="0"/>
          <a:lstStyle/>
          <a:p>
            <a:pPr algn="ctr"/>
            <a:r>
              <a:rPr sz="1050" b="1">
                <a:solidFill>
                  <a:srgbClr val="07164B"/>
                </a:solidFill>
                <a:latin typeface="Barlow"/>
              </a:rPr>
              <a:t>Promotion continues throughout, from week 1, at the pace BTP chooses</a:t>
            </a:r>
          </a:p>
        </p:txBody>
      </p:sp>
    </p:spTree>
    <p:extLst>
      <p:ext uri="{BB962C8B-B14F-4D97-AF65-F5344CB8AC3E}">
        <p14:creationId xmlns:p14="http://schemas.microsoft.com/office/powerpoint/2010/main" val="2128937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MEASUREMENT">
            <a:extLst>
              <a:ext uri="{FF2B5EF4-FFF2-40B4-BE49-F238E27FC236}">
                <a16:creationId xmlns:a16="http://schemas.microsoft.com/office/drawing/2014/main" id="{7B48300D-6C6D-44EC-92D1-996B0D7F6A9D}"/>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MEASUREMENT</a:t>
            </a:r>
          </a:p>
        </p:txBody>
      </p:sp>
      <p:sp>
        <p:nvSpPr>
          <p:cNvPr id="2" name="Measurement that informs decisions">
            <a:extLst>
              <a:ext uri="{FF2B5EF4-FFF2-40B4-BE49-F238E27FC236}">
                <a16:creationId xmlns:a16="http://schemas.microsoft.com/office/drawing/2014/main" id="{E8FBC435-B02D-4DE6-ADD3-A0AB9B0BB858}"/>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Measurement that informs decisions</a:t>
            </a:r>
          </a:p>
        </p:txBody>
      </p:sp>
      <p:sp>
        <p:nvSpPr>
          <p:cNvPr id="3" name="22">
            <a:extLst>
              <a:ext uri="{FF2B5EF4-FFF2-40B4-BE49-F238E27FC236}">
                <a16:creationId xmlns:a16="http://schemas.microsoft.com/office/drawing/2014/main" id="{98C30333-B965-4157-BDC6-9D0E1C667FD6}"/>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24</a:t>
            </a:r>
          </a:p>
        </p:txBody>
      </p:sp>
      <p:graphicFrame>
        <p:nvGraphicFramePr>
          <p:cNvPr id="4" name="Table 3">
            <a:extLst>
              <a:ext uri="{FF2B5EF4-FFF2-40B4-BE49-F238E27FC236}">
                <a16:creationId xmlns:a16="http://schemas.microsoft.com/office/drawing/2014/main" id="{BF1DBE8A-7E7D-4C4B-91A0-6187C4EA2042}"/>
              </a:ext>
            </a:extLst>
          </p:cNvPr>
          <p:cNvGraphicFramePr/>
          <p:nvPr/>
        </p:nvGraphicFramePr>
        <p:xfrm>
          <a:off x="381000" y="1381125"/>
          <a:ext cx="8382000" cy="2705100"/>
        </p:xfrm>
        <a:graphic>
          <a:graphicData uri="http://schemas.openxmlformats.org/drawingml/2006/table">
            <a:tbl>
              <a:tblPr/>
              <a:tblGrid>
                <a:gridCol w="2476500">
                  <a:extLst>
                    <a:ext uri="{9D8B030D-6E8A-4147-A177-3AD203B41FA5}">
                      <a16:colId xmlns:a16="http://schemas.microsoft.com/office/drawing/2014/main" val="20000"/>
                    </a:ext>
                  </a:extLst>
                </a:gridCol>
                <a:gridCol w="3286125">
                  <a:extLst>
                    <a:ext uri="{9D8B030D-6E8A-4147-A177-3AD203B41FA5}">
                      <a16:colId xmlns:a16="http://schemas.microsoft.com/office/drawing/2014/main" val="20001"/>
                    </a:ext>
                  </a:extLst>
                </a:gridCol>
                <a:gridCol w="2619375">
                  <a:extLst>
                    <a:ext uri="{9D8B030D-6E8A-4147-A177-3AD203B41FA5}">
                      <a16:colId xmlns:a16="http://schemas.microsoft.com/office/drawing/2014/main" val="20002"/>
                    </a:ext>
                  </a:extLst>
                </a:gridCol>
              </a:tblGrid>
              <a:tr h="400050">
                <a:tc>
                  <a:txBody>
                    <a:bodyPr/>
                    <a:lstStyle/>
                    <a:p>
                      <a:r>
                        <a:rPr sz="1500" b="1">
                          <a:solidFill>
                            <a:srgbClr val="FFFFFF"/>
                          </a:solidFill>
                          <a:latin typeface="Barlow"/>
                          <a:ea typeface="Barlow"/>
                          <a:cs typeface="Barlow"/>
                        </a:rPr>
                        <a:t>Question</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Evidence</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Decision</a:t>
                      </a:r>
                    </a:p>
                  </a:txBody>
                  <a:tcPr marL="76200" marR="76200" marT="19050" marB="19050" anchor="ctr">
                    <a:solidFill>
                      <a:srgbClr val="07164B"/>
                    </a:solidFill>
                  </a:tcPr>
                </a:tc>
                <a:extLst>
                  <a:ext uri="{0D108BD9-81ED-4DB2-BD59-A6C34878D82A}">
                    <a16:rowId xmlns:a16="http://schemas.microsoft.com/office/drawing/2014/main" val="10000"/>
                  </a:ext>
                </a:extLst>
              </a:tr>
              <a:tr h="576263">
                <a:tc>
                  <a:txBody>
                    <a:bodyPr/>
                    <a:lstStyle/>
                    <a:p>
                      <a:r>
                        <a:rPr sz="1500" b="1">
                          <a:solidFill>
                            <a:srgbClr val="14203B"/>
                          </a:solidFill>
                          <a:latin typeface="Barlow"/>
                          <a:ea typeface="Barlow"/>
                          <a:cs typeface="Barlow"/>
                        </a:rPr>
                        <a:t>Does the story connect?</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Viewing, saves, replies and qualified visits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Which story and opening to develop</a:t>
                      </a:r>
                    </a:p>
                  </a:txBody>
                  <a:tcPr marL="76200" marR="76200" marT="19050" marB="19050" anchor="ctr">
                    <a:solidFill>
                      <a:srgbClr val="FFFFFF"/>
                    </a:solidFill>
                  </a:tcPr>
                </a:tc>
                <a:extLst>
                  <a:ext uri="{0D108BD9-81ED-4DB2-BD59-A6C34878D82A}">
                    <a16:rowId xmlns:a16="http://schemas.microsoft.com/office/drawing/2014/main" val="10001"/>
                  </a:ext>
                </a:extLst>
              </a:tr>
              <a:tr h="576263">
                <a:tc>
                  <a:txBody>
                    <a:bodyPr/>
                    <a:lstStyle/>
                    <a:p>
                      <a:r>
                        <a:rPr sz="1500" b="1">
                          <a:solidFill>
                            <a:srgbClr val="14203B"/>
                          </a:solidFill>
                          <a:latin typeface="Barlow"/>
                          <a:ea typeface="Barlow"/>
                          <a:cs typeface="Barlow"/>
                        </a:rPr>
                        <a:t>Does interest become intent?</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Confirmed access signups and product-page activity</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Which questions and objections to answer</a:t>
                      </a:r>
                    </a:p>
                  </a:txBody>
                  <a:tcPr marL="76200" marR="76200" marT="19050" marB="19050" anchor="ctr">
                    <a:solidFill>
                      <a:srgbClr val="F3F6FB"/>
                    </a:solidFill>
                  </a:tcPr>
                </a:tc>
                <a:extLst>
                  <a:ext uri="{0D108BD9-81ED-4DB2-BD59-A6C34878D82A}">
                    <a16:rowId xmlns:a16="http://schemas.microsoft.com/office/drawing/2014/main" val="10002"/>
                  </a:ext>
                </a:extLst>
              </a:tr>
              <a:tr h="576263">
                <a:tc>
                  <a:txBody>
                    <a:bodyPr/>
                    <a:lstStyle/>
                    <a:p>
                      <a:r>
                        <a:rPr sz="1500" b="1">
                          <a:solidFill>
                            <a:srgbClr val="14203B"/>
                          </a:solidFill>
                          <a:latin typeface="Barlow"/>
                          <a:ea typeface="Barlow"/>
                          <a:cs typeface="Barlow"/>
                        </a:rPr>
                        <a:t>Does the store convert?</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Completed orders, returns and net revenue</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Where buying friction needs attention</a:t>
                      </a:r>
                    </a:p>
                  </a:txBody>
                  <a:tcPr marL="76200" marR="76200" marT="19050" marB="19050" anchor="ctr">
                    <a:solidFill>
                      <a:srgbClr val="FFFFFF"/>
                    </a:solidFill>
                  </a:tcPr>
                </a:tc>
                <a:extLst>
                  <a:ext uri="{0D108BD9-81ED-4DB2-BD59-A6C34878D82A}">
                    <a16:rowId xmlns:a16="http://schemas.microsoft.com/office/drawing/2014/main" val="10003"/>
                  </a:ext>
                </a:extLst>
              </a:tr>
              <a:tr h="576263">
                <a:tc>
                  <a:txBody>
                    <a:bodyPr/>
                    <a:lstStyle/>
                    <a:p>
                      <a:r>
                        <a:rPr sz="1500" b="1">
                          <a:solidFill>
                            <a:srgbClr val="14203B"/>
                          </a:solidFill>
                          <a:latin typeface="Barlow"/>
                          <a:ea typeface="Barlow"/>
                          <a:cs typeface="Barlow"/>
                        </a:rPr>
                        <a:t>Can spend make sense?</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New-customer acquisition cost and contribution</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Whether to hold, revise or expand spend</a:t>
                      </a:r>
                    </a:p>
                  </a:txBody>
                  <a:tcPr marL="76200" marR="76200" marT="19050" marB="19050" anchor="ctr">
                    <a:solidFill>
                      <a:srgbClr val="F3F6FB"/>
                    </a:solidFill>
                  </a:tcPr>
                </a:tc>
                <a:extLst>
                  <a:ext uri="{0D108BD9-81ED-4DB2-BD59-A6C34878D82A}">
                    <a16:rowId xmlns:a16="http://schemas.microsoft.com/office/drawing/2014/main" val="10004"/>
                  </a:ext>
                </a:extLst>
              </a:tr>
            </a:tbl>
          </a:graphicData>
        </a:graphic>
      </p:graphicFrame>
      <p:sp>
        <p:nvSpPr>
          <p:cNvPr id="5" name="Store orders anchor reporting. Platform attri">
            <a:extLst>
              <a:ext uri="{FF2B5EF4-FFF2-40B4-BE49-F238E27FC236}">
                <a16:creationId xmlns:a16="http://schemas.microsoft.com/office/drawing/2014/main" id="{99F5EB74-33FE-400D-85C0-1EA81750C801}"/>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Store orders anchor reporting. Platform attribution can overlap and does not establish incremental sales.</a:t>
            </a:r>
          </a:p>
        </p:txBody>
      </p:sp>
    </p:spTree>
    <p:extLst>
      <p:ext uri="{BB962C8B-B14F-4D97-AF65-F5344CB8AC3E}">
        <p14:creationId xmlns:p14="http://schemas.microsoft.com/office/powerpoint/2010/main" val="994550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7164B"/>
        </a:solidFill>
        <a:effectLst/>
      </p:bgPr>
    </p:bg>
    <p:spTree>
      <p:nvGrpSpPr>
        <p:cNvPr id="1" name=""/>
        <p:cNvGrpSpPr/>
        <p:nvPr/>
      </p:nvGrpSpPr>
      <p:grpSpPr>
        <a:xfrm>
          <a:off x="0" y="0"/>
          <a:ext cx="0" cy="0"/>
          <a:chOff x="0" y="0"/>
          <a:chExt cx="0" cy="0"/>
        </a:xfrm>
      </p:grpSpPr>
      <p:sp>
        <p:nvSpPr>
          <p:cNvPr id="12" name="PROPOSED ENGAGEMENT">
            <a:extLst>
              <a:ext uri="{FF2B5EF4-FFF2-40B4-BE49-F238E27FC236}">
                <a16:creationId xmlns:a16="http://schemas.microsoft.com/office/drawing/2014/main" id="{F2A5D356-86F8-42EC-8019-BD0BEFC3DA06}"/>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4385F5"/>
                </a:solidFill>
                <a:latin typeface="Barlow"/>
                <a:ea typeface="Barlow"/>
                <a:cs typeface="Barlow"/>
              </a:defRPr>
            </a:defPPr>
          </a:lstStyle>
          <a:p>
            <a:pPr>
              <a:defRPr sz="1125" b="1">
                <a:solidFill>
                  <a:srgbClr val="4385F5"/>
                </a:solidFill>
                <a:latin typeface="Barlow"/>
                <a:ea typeface="Barlow"/>
                <a:cs typeface="Barlow"/>
              </a:defRPr>
            </a:pPr>
            <a:r>
              <a:rPr sz="1125" b="1">
                <a:solidFill>
                  <a:srgbClr val="4385F5"/>
                </a:solidFill>
                <a:latin typeface="Barlow"/>
                <a:ea typeface="Barlow"/>
                <a:cs typeface="Barlow"/>
              </a:rPr>
              <a:t>PROPOSED ENGAGEMENT</a:t>
            </a:r>
          </a:p>
        </p:txBody>
      </p:sp>
      <p:sp>
        <p:nvSpPr>
          <p:cNvPr id="2" name="A scope built around the launch">
            <a:extLst>
              <a:ext uri="{FF2B5EF4-FFF2-40B4-BE49-F238E27FC236}">
                <a16:creationId xmlns:a16="http://schemas.microsoft.com/office/drawing/2014/main" id="{D8328F75-0C45-4C3E-B184-A87EFE8FC3C5}"/>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FFFFFF"/>
                </a:solidFill>
                <a:latin typeface="Barlow"/>
                <a:ea typeface="Barlow"/>
                <a:cs typeface="Barlow"/>
              </a:defRPr>
            </a:defPPr>
          </a:lstStyle>
          <a:p>
            <a:pPr>
              <a:defRPr sz="3150" b="1">
                <a:solidFill>
                  <a:srgbClr val="FFFFFF"/>
                </a:solidFill>
                <a:latin typeface="Barlow"/>
                <a:ea typeface="Barlow"/>
                <a:cs typeface="Barlow"/>
              </a:defRPr>
            </a:pPr>
            <a:r>
              <a:rPr sz="3150" b="1">
                <a:solidFill>
                  <a:srgbClr val="FFFFFF"/>
                </a:solidFill>
                <a:latin typeface="Barlow"/>
                <a:ea typeface="Barlow"/>
                <a:cs typeface="Barlow"/>
              </a:rPr>
              <a:t>A scope built around the launch</a:t>
            </a:r>
          </a:p>
        </p:txBody>
      </p:sp>
      <p:sp>
        <p:nvSpPr>
          <p:cNvPr id="3" name="23">
            <a:extLst>
              <a:ext uri="{FF2B5EF4-FFF2-40B4-BE49-F238E27FC236}">
                <a16:creationId xmlns:a16="http://schemas.microsoft.com/office/drawing/2014/main" id="{5B59904D-3187-4AF4-ADCB-F88A1D057AC0}"/>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FFFFFF"/>
                </a:solidFill>
                <a:latin typeface="Barlow"/>
                <a:ea typeface="Barlow"/>
                <a:cs typeface="Barlow"/>
              </a:defRPr>
            </a:defPPr>
          </a:lstStyle>
          <a:p>
            <a:pPr>
              <a:defRPr sz="1050" b="0">
                <a:solidFill>
                  <a:srgbClr val="FFFFFF"/>
                </a:solidFill>
                <a:latin typeface="Barlow"/>
                <a:ea typeface="Barlow"/>
                <a:cs typeface="Barlow"/>
              </a:defRPr>
            </a:pPr>
            <a:r>
              <a:rPr sz="1050" b="0">
                <a:solidFill>
                  <a:srgbClr val="FFFFFF"/>
                </a:solidFill>
                <a:latin typeface="Barlow"/>
                <a:ea typeface="Barlow"/>
                <a:cs typeface="Barlow"/>
              </a:rPr>
              <a:t>40</a:t>
            </a:r>
          </a:p>
        </p:txBody>
      </p:sp>
      <p:sp>
        <p:nvSpPr>
          <p:cNvPr id="4" name="Core launch partnership">
            <a:extLst>
              <a:ext uri="{FF2B5EF4-FFF2-40B4-BE49-F238E27FC236}">
                <a16:creationId xmlns:a16="http://schemas.microsoft.com/office/drawing/2014/main" id="{CD944571-BEFD-4AF1-B972-3840B60B7F15}"/>
              </a:ext>
            </a:extLst>
          </p:cNvPr>
          <p:cNvSpPr>
            <a:spLocks noGrp="1"/>
          </p:cNvSpPr>
          <p:nvPr/>
        </p:nvSpPr>
        <p:spPr>
          <a:xfrm>
            <a:off x="381000" y="15716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Core launch partnership</a:t>
            </a:r>
          </a:p>
        </p:txBody>
      </p:sp>
      <p:sp>
        <p:nvSpPr>
          <p:cNvPr id="5" name="Strategy, one lead creative direction, conten">
            <a:extLst>
              <a:ext uri="{FF2B5EF4-FFF2-40B4-BE49-F238E27FC236}">
                <a16:creationId xmlns:a16="http://schemas.microsoft.com/office/drawing/2014/main" id="{05132760-3F77-41EC-BCD8-B13983FD268B}"/>
              </a:ext>
            </a:extLst>
          </p:cNvPr>
          <p:cNvSpPr>
            <a:spLocks noGrp="1"/>
          </p:cNvSpPr>
          <p:nvPr/>
        </p:nvSpPr>
        <p:spPr>
          <a:xfrm>
            <a:off x="381000" y="1876425"/>
            <a:ext cx="8286750" cy="619125"/>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Strategy, one lead creative direction, content planning, organic management, paid test management and reporting.</a:t>
            </a:r>
          </a:p>
        </p:txBody>
      </p:sp>
      <p:sp>
        <p:nvSpPr>
          <p:cNvPr id="6" name="Defined implementation scope">
            <a:extLst>
              <a:ext uri="{FF2B5EF4-FFF2-40B4-BE49-F238E27FC236}">
                <a16:creationId xmlns:a16="http://schemas.microsoft.com/office/drawing/2014/main" id="{B346CBA0-9CA3-4E3C-8835-D0D32724D09B}"/>
              </a:ext>
            </a:extLst>
          </p:cNvPr>
          <p:cNvSpPr>
            <a:spLocks noGrp="1"/>
          </p:cNvSpPr>
          <p:nvPr/>
        </p:nvSpPr>
        <p:spPr>
          <a:xfrm>
            <a:off x="381000" y="250507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Defined implementation scope</a:t>
            </a:r>
          </a:p>
        </p:txBody>
      </p:sp>
      <p:sp>
        <p:nvSpPr>
          <p:cNvPr id="7" name="Sample capture, asset production, store work,">
            <a:extLst>
              <a:ext uri="{FF2B5EF4-FFF2-40B4-BE49-F238E27FC236}">
                <a16:creationId xmlns:a16="http://schemas.microsoft.com/office/drawing/2014/main" id="{16E170E6-2ECF-4BDD-ABDA-4741C0259F5E}"/>
              </a:ext>
            </a:extLst>
          </p:cNvPr>
          <p:cNvSpPr>
            <a:spLocks noGrp="1"/>
          </p:cNvSpPr>
          <p:nvPr/>
        </p:nvSpPr>
        <p:spPr>
          <a:xfrm>
            <a:off x="381000" y="2809875"/>
            <a:ext cx="8286750" cy="619125"/>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Sample capture, asset production, store work, lifecycle setup and account configuration receive named deliverables.</a:t>
            </a:r>
          </a:p>
        </p:txBody>
      </p:sp>
      <p:sp>
        <p:nvSpPr>
          <p:cNvPr id="8" name="Separately priced investment">
            <a:extLst>
              <a:ext uri="{FF2B5EF4-FFF2-40B4-BE49-F238E27FC236}">
                <a16:creationId xmlns:a16="http://schemas.microsoft.com/office/drawing/2014/main" id="{C692B6F2-40AF-470A-A495-53616C1D3686}"/>
              </a:ext>
            </a:extLst>
          </p:cNvPr>
          <p:cNvSpPr>
            <a:spLocks noGrp="1"/>
          </p:cNvSpPr>
          <p:nvPr/>
        </p:nvSpPr>
        <p:spPr>
          <a:xfrm>
            <a:off x="381000" y="34385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Separately priced investment</a:t>
            </a:r>
          </a:p>
        </p:txBody>
      </p:sp>
      <p:sp>
        <p:nvSpPr>
          <p:cNvPr id="9" name="Working media, creator fees and rights, produ">
            <a:extLst>
              <a:ext uri="{FF2B5EF4-FFF2-40B4-BE49-F238E27FC236}">
                <a16:creationId xmlns:a16="http://schemas.microsoft.com/office/drawing/2014/main" id="{7CD20D85-4E48-4009-B06E-F330C60A1F16}"/>
              </a:ext>
            </a:extLst>
          </p:cNvPr>
          <p:cNvSpPr>
            <a:spLocks noGrp="1"/>
          </p:cNvSpPr>
          <p:nvPr/>
        </p:nvSpPr>
        <p:spPr>
          <a:xfrm>
            <a:off x="381000" y="3743325"/>
            <a:ext cx="8286750" cy="619125"/>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Working media, creator fees and rights, production, technology and any physical activation.</a:t>
            </a:r>
          </a:p>
        </p:txBody>
      </p:sp>
      <p:sp>
        <p:nvSpPr>
          <p:cNvPr id="10" name="Final scope, delivery owners and investment f">
            <a:extLst>
              <a:ext uri="{FF2B5EF4-FFF2-40B4-BE49-F238E27FC236}">
                <a16:creationId xmlns:a16="http://schemas.microsoft.com/office/drawing/2014/main" id="{3C78EF21-4A31-4720-A9B6-E415480FE9B9}"/>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D0D8ED"/>
                </a:solidFill>
                <a:latin typeface="Barlow"/>
                <a:ea typeface="Barlow"/>
                <a:cs typeface="Barlow"/>
              </a:defRPr>
            </a:defPPr>
          </a:lstStyle>
          <a:p>
            <a:pPr>
              <a:defRPr sz="1050" b="0">
                <a:solidFill>
                  <a:srgbClr val="D0D8ED"/>
                </a:solidFill>
                <a:latin typeface="Barlow"/>
                <a:ea typeface="Barlow"/>
                <a:cs typeface="Barlow"/>
              </a:defRPr>
            </a:pPr>
            <a:r>
              <a:rPr sz="1050" b="0">
                <a:solidFill>
                  <a:srgbClr val="D0D8ED"/>
                </a:solidFill>
                <a:latin typeface="Barlow"/>
                <a:ea typeface="Barlow"/>
                <a:cs typeface="Barlow"/>
              </a:rPr>
              <a:t>Final scope, delivery owners and investment follow the selected route and confirmed launch requirements.</a:t>
            </a:r>
          </a:p>
        </p:txBody>
      </p:sp>
      <p:pic>
        <p:nvPicPr>
          <p:cNvPr id="11" name="Picture 10">
            <a:extLst>
              <a:ext uri="{FF2B5EF4-FFF2-40B4-BE49-F238E27FC236}">
                <a16:creationId xmlns:a16="http://schemas.microsoft.com/office/drawing/2014/main" id="{AAB4723A-8850-4D26-9F67-C5FBE8D675C1}"/>
              </a:ext>
            </a:extLst>
          </p:cNvPr>
          <p:cNvPicPr>
            <a:picLocks noChangeAspect="1"/>
          </p:cNvPicPr>
          <p:nvPr/>
        </p:nvPicPr>
        <p:blipFill>
          <a:blip r:embed="rId3"/>
          <a:stretch/>
        </p:blipFill>
        <p:spPr>
          <a:xfrm>
            <a:off x="7872374" y="4654906"/>
            <a:ext cx="1090651" cy="297132"/>
          </a:xfrm>
          <a:prstGeom prst="rect">
            <a:avLst/>
          </a:prstGeom>
        </p:spPr>
      </p:pic>
    </p:spTree>
    <p:extLst>
      <p:ext uri="{BB962C8B-B14F-4D97-AF65-F5344CB8AC3E}">
        <p14:creationId xmlns:p14="http://schemas.microsoft.com/office/powerpoint/2010/main" val="675032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7164B"/>
        </a:solidFill>
        <a:effectLst/>
      </p:bgPr>
    </p:bg>
    <p:spTree>
      <p:nvGrpSpPr>
        <p:cNvPr id="1" name=""/>
        <p:cNvGrpSpPr/>
        <p:nvPr/>
      </p:nvGrpSpPr>
      <p:grpSpPr>
        <a:xfrm>
          <a:off x="0" y="0"/>
          <a:ext cx="0" cy="0"/>
          <a:chOff x="0" y="0"/>
          <a:chExt cx="0" cy="0"/>
        </a:xfrm>
      </p:grpSpPr>
      <p:sp>
        <p:nvSpPr>
          <p:cNvPr id="11" name="NEXT STEPS">
            <a:extLst>
              <a:ext uri="{FF2B5EF4-FFF2-40B4-BE49-F238E27FC236}">
                <a16:creationId xmlns:a16="http://schemas.microsoft.com/office/drawing/2014/main" id="{D2F8B4F8-DBC7-423F-9850-7C83EFD7C15C}"/>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4385F5"/>
                </a:solidFill>
                <a:latin typeface="Barlow"/>
                <a:ea typeface="Barlow"/>
                <a:cs typeface="Barlow"/>
              </a:defRPr>
            </a:defPPr>
          </a:lstStyle>
          <a:p>
            <a:pPr>
              <a:defRPr sz="1125" b="1">
                <a:solidFill>
                  <a:srgbClr val="4385F5"/>
                </a:solidFill>
                <a:latin typeface="Barlow"/>
                <a:ea typeface="Barlow"/>
                <a:cs typeface="Barlow"/>
              </a:defRPr>
            </a:pPr>
            <a:r>
              <a:rPr sz="1125" b="1">
                <a:solidFill>
                  <a:srgbClr val="4385F5"/>
                </a:solidFill>
                <a:latin typeface="Barlow"/>
                <a:ea typeface="Barlow"/>
                <a:cs typeface="Barlow"/>
              </a:rPr>
              <a:t>NEXT STEPS</a:t>
            </a:r>
          </a:p>
        </p:txBody>
      </p:sp>
      <p:sp>
        <p:nvSpPr>
          <p:cNvPr id="2" name="The decisions that shape the launch">
            <a:extLst>
              <a:ext uri="{FF2B5EF4-FFF2-40B4-BE49-F238E27FC236}">
                <a16:creationId xmlns:a16="http://schemas.microsoft.com/office/drawing/2014/main" id="{976FCBBE-5007-4C87-9DF2-5B0C5431A7E9}"/>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FFFFFF"/>
                </a:solidFill>
                <a:latin typeface="Barlow"/>
                <a:ea typeface="Barlow"/>
                <a:cs typeface="Barlow"/>
              </a:defRPr>
            </a:defPPr>
          </a:lstStyle>
          <a:p>
            <a:pPr>
              <a:defRPr sz="3150" b="1">
                <a:solidFill>
                  <a:srgbClr val="FFFFFF"/>
                </a:solidFill>
                <a:latin typeface="Barlow"/>
                <a:ea typeface="Barlow"/>
                <a:cs typeface="Barlow"/>
              </a:defRPr>
            </a:pPr>
            <a:r>
              <a:rPr sz="3150" b="1">
                <a:solidFill>
                  <a:srgbClr val="FFFFFF"/>
                </a:solidFill>
                <a:latin typeface="Barlow"/>
                <a:ea typeface="Barlow"/>
                <a:cs typeface="Barlow"/>
              </a:rPr>
              <a:t>Align on strategy, scope and needs</a:t>
            </a:r>
          </a:p>
        </p:txBody>
      </p:sp>
      <p:sp>
        <p:nvSpPr>
          <p:cNvPr id="3" name="24">
            <a:extLst>
              <a:ext uri="{FF2B5EF4-FFF2-40B4-BE49-F238E27FC236}">
                <a16:creationId xmlns:a16="http://schemas.microsoft.com/office/drawing/2014/main" id="{7835B420-5FD3-43DF-9342-C27FDC5911CC}"/>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FFFFFF"/>
                </a:solidFill>
                <a:latin typeface="Barlow"/>
                <a:ea typeface="Barlow"/>
                <a:cs typeface="Barlow"/>
              </a:defRPr>
            </a:defPPr>
          </a:lstStyle>
          <a:p>
            <a:pPr>
              <a:defRPr sz="1050" b="0">
                <a:solidFill>
                  <a:srgbClr val="FFFFFF"/>
                </a:solidFill>
                <a:latin typeface="Barlow"/>
                <a:ea typeface="Barlow"/>
                <a:cs typeface="Barlow"/>
              </a:defRPr>
            </a:pPr>
            <a:r>
              <a:rPr sz="1050" b="0">
                <a:solidFill>
                  <a:srgbClr val="FFFFFF"/>
                </a:solidFill>
                <a:latin typeface="Barlow"/>
                <a:ea typeface="Barlow"/>
                <a:cs typeface="Barlow"/>
              </a:rPr>
              <a:t>41</a:t>
            </a:r>
          </a:p>
        </p:txBody>
      </p:sp>
      <p:sp>
        <p:nvSpPr>
          <p:cNvPr id="4" name="Creative choice">
            <a:extLst>
              <a:ext uri="{FF2B5EF4-FFF2-40B4-BE49-F238E27FC236}">
                <a16:creationId xmlns:a16="http://schemas.microsoft.com/office/drawing/2014/main" id="{4FA1C1B7-90F7-4C37-B85B-0CDAB8110845}"/>
              </a:ext>
            </a:extLst>
          </p:cNvPr>
          <p:cNvSpPr>
            <a:spLocks noGrp="1"/>
          </p:cNvSpPr>
          <p:nvPr/>
        </p:nvSpPr>
        <p:spPr>
          <a:xfrm>
            <a:off x="381000" y="15716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Align on strategy, scope and needs (2 weeks)</a:t>
            </a:r>
          </a:p>
        </p:txBody>
      </p:sp>
      <p:sp>
        <p:nvSpPr>
          <p:cNvPr id="5" name="Which campaign feels most like BTP, and who s">
            <a:extLst>
              <a:ext uri="{FF2B5EF4-FFF2-40B4-BE49-F238E27FC236}">
                <a16:creationId xmlns:a16="http://schemas.microsoft.com/office/drawing/2014/main" id="{BF5AB060-D1CA-4771-859F-036F35B62AFC}"/>
              </a:ext>
            </a:extLst>
          </p:cNvPr>
          <p:cNvSpPr>
            <a:spLocks noGrp="1"/>
          </p:cNvSpPr>
          <p:nvPr/>
        </p:nvSpPr>
        <p:spPr>
          <a:xfrm>
            <a:off x="381000" y="1876425"/>
            <a:ext cx="8286750" cy="619125"/>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Review the strategy and concepts already shared, choose the lead route, agree scope and what BTP needs, and name the owners on each side.</a:t>
            </a:r>
          </a:p>
        </p:txBody>
      </p:sp>
      <p:sp>
        <p:nvSpPr>
          <p:cNvPr id="6" name="Commercial foundation">
            <a:extLst>
              <a:ext uri="{FF2B5EF4-FFF2-40B4-BE49-F238E27FC236}">
                <a16:creationId xmlns:a16="http://schemas.microsoft.com/office/drawing/2014/main" id="{543B6BEC-CD1F-47FB-BFD9-844331C0FB93}"/>
              </a:ext>
            </a:extLst>
          </p:cNvPr>
          <p:cNvSpPr>
            <a:spLocks noGrp="1"/>
          </p:cNvSpPr>
          <p:nvPr/>
        </p:nvSpPr>
        <p:spPr>
          <a:xfrm>
            <a:off x="381000" y="250507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Commercial foundation</a:t>
            </a:r>
          </a:p>
        </p:txBody>
      </p:sp>
      <p:sp>
        <p:nvSpPr>
          <p:cNvPr id="7" name="Confirm the sample, price, initial market, in">
            <a:extLst>
              <a:ext uri="{FF2B5EF4-FFF2-40B4-BE49-F238E27FC236}">
                <a16:creationId xmlns:a16="http://schemas.microsoft.com/office/drawing/2014/main" id="{19D65043-665D-492B-BEC4-EA25AD7B00EB}"/>
              </a:ext>
            </a:extLst>
          </p:cNvPr>
          <p:cNvSpPr>
            <a:spLocks noGrp="1"/>
          </p:cNvSpPr>
          <p:nvPr/>
        </p:nvSpPr>
        <p:spPr>
          <a:xfrm>
            <a:off x="381000" y="2809875"/>
            <a:ext cx="8286750" cy="619125"/>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Confirm the sample, price, initial market, inventory and buying path.</a:t>
            </a:r>
          </a:p>
        </p:txBody>
      </p:sp>
      <p:sp>
        <p:nvSpPr>
          <p:cNvPr id="8" name="Launch partnership">
            <a:extLst>
              <a:ext uri="{FF2B5EF4-FFF2-40B4-BE49-F238E27FC236}">
                <a16:creationId xmlns:a16="http://schemas.microsoft.com/office/drawing/2014/main" id="{F36A2B52-4486-4B8C-9ACC-7A7DEFE9E93E}"/>
              </a:ext>
            </a:extLst>
          </p:cNvPr>
          <p:cNvSpPr>
            <a:spLocks noGrp="1"/>
          </p:cNvSpPr>
          <p:nvPr/>
        </p:nvSpPr>
        <p:spPr>
          <a:xfrm>
            <a:off x="381000" y="3438525"/>
            <a:ext cx="8286750" cy="276225"/>
          </a:xfrm>
          <a:prstGeom prst="rect">
            <a:avLst/>
          </a:prstGeom>
          <a:noFill/>
          <a:ln w="0">
            <a:noFill/>
          </a:ln>
        </p:spPr>
        <p:txBody>
          <a:bodyPr wrap="square" lIns="0" tIns="0" rIns="0" bIns="0" anchor="t">
            <a:noAutofit/>
          </a:bodyPr>
          <a:lstStyle>
            <a:defPPr>
              <a:defRPr sz="1800" b="1">
                <a:solidFill>
                  <a:srgbClr val="4385F5"/>
                </a:solidFill>
                <a:latin typeface="Barlow"/>
                <a:ea typeface="Barlow"/>
                <a:cs typeface="Barlow"/>
              </a:defRPr>
            </a:defPPr>
          </a:lstStyle>
          <a:p>
            <a:pPr>
              <a:defRPr sz="1800" b="1">
                <a:solidFill>
                  <a:srgbClr val="4385F5"/>
                </a:solidFill>
                <a:latin typeface="Barlow"/>
                <a:ea typeface="Barlow"/>
                <a:cs typeface="Barlow"/>
              </a:defRPr>
            </a:pPr>
            <a:r>
              <a:rPr sz="1800" b="1">
                <a:solidFill>
                  <a:srgbClr val="4385F5"/>
                </a:solidFill>
                <a:latin typeface="Barlow"/>
                <a:ea typeface="Barlow"/>
                <a:cs typeface="Barlow"/>
              </a:rPr>
              <a:t>Launch partnership</a:t>
            </a:r>
          </a:p>
        </p:txBody>
      </p:sp>
      <p:sp>
        <p:nvSpPr>
          <p:cNvPr id="9" name="Agree the investment range and accountable ow">
            <a:extLst>
              <a:ext uri="{FF2B5EF4-FFF2-40B4-BE49-F238E27FC236}">
                <a16:creationId xmlns:a16="http://schemas.microsoft.com/office/drawing/2014/main" id="{910DD2DF-C219-4CBF-A78A-C5811FE6C5EB}"/>
              </a:ext>
            </a:extLst>
          </p:cNvPr>
          <p:cNvSpPr>
            <a:spLocks noGrp="1"/>
          </p:cNvSpPr>
          <p:nvPr/>
        </p:nvSpPr>
        <p:spPr>
          <a:xfrm>
            <a:off x="381000" y="3743325"/>
            <a:ext cx="8286750" cy="619125"/>
          </a:xfrm>
          <a:prstGeom prst="rect">
            <a:avLst/>
          </a:prstGeom>
          <a:noFill/>
          <a:ln w="0">
            <a:noFill/>
          </a:ln>
        </p:spPr>
        <p:txBody>
          <a:bodyPr wrap="square" lIns="0" tIns="0" rIns="0" bIns="0" anchor="t">
            <a:noAutofit/>
          </a:bodyPr>
          <a:lstStyle>
            <a:defPPr>
              <a:defRPr sz="1725" b="0">
                <a:solidFill>
                  <a:srgbClr val="FFFFFF"/>
                </a:solidFill>
                <a:latin typeface="Barlow"/>
                <a:ea typeface="Barlow"/>
                <a:cs typeface="Barlow"/>
              </a:defRPr>
            </a:defPPr>
          </a:lstStyle>
          <a:p>
            <a:pPr>
              <a:defRPr sz="1725" b="0">
                <a:solidFill>
                  <a:srgbClr val="FFFFFF"/>
                </a:solidFill>
                <a:latin typeface="Barlow"/>
                <a:ea typeface="Barlow"/>
                <a:cs typeface="Barlow"/>
              </a:defRPr>
            </a:pPr>
            <a:r>
              <a:rPr sz="1725" b="0">
                <a:solidFill>
                  <a:srgbClr val="FFFFFF"/>
                </a:solidFill>
                <a:latin typeface="Barlow"/>
                <a:ea typeface="Barlow"/>
                <a:cs typeface="Barlow"/>
              </a:rPr>
              <a:t>Agree the investment range and accountable owners, then finalize a priced scope.</a:t>
            </a:r>
          </a:p>
        </p:txBody>
      </p:sp>
      <p:pic>
        <p:nvPicPr>
          <p:cNvPr id="10" name="Picture 9">
            <a:extLst>
              <a:ext uri="{FF2B5EF4-FFF2-40B4-BE49-F238E27FC236}">
                <a16:creationId xmlns:a16="http://schemas.microsoft.com/office/drawing/2014/main" id="{23F767F9-465C-4088-A486-D8254DBF50D5}"/>
              </a:ext>
            </a:extLst>
          </p:cNvPr>
          <p:cNvPicPr>
            <a:picLocks noChangeAspect="1"/>
          </p:cNvPicPr>
          <p:nvPr/>
        </p:nvPicPr>
        <p:blipFill>
          <a:blip r:embed="rId3"/>
          <a:stretch/>
        </p:blipFill>
        <p:spPr>
          <a:xfrm>
            <a:off x="7872374" y="4654906"/>
            <a:ext cx="1090651" cy="297132"/>
          </a:xfrm>
          <a:prstGeom prst="rect">
            <a:avLst/>
          </a:prstGeom>
        </p:spPr>
      </p:pic>
    </p:spTree>
    <p:extLst>
      <p:ext uri="{BB962C8B-B14F-4D97-AF65-F5344CB8AC3E}">
        <p14:creationId xmlns:p14="http://schemas.microsoft.com/office/powerpoint/2010/main" val="1103573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APPENDIX • ACTIVATION OPTION">
            <a:extLst>
              <a:ext uri="{FF2B5EF4-FFF2-40B4-BE49-F238E27FC236}">
                <a16:creationId xmlns:a16="http://schemas.microsoft.com/office/drawing/2014/main" id="{C3DC4604-F1D9-4634-A3A2-2269E2E415B5}"/>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APPENDIX • ACTIVATION OPTION</a:t>
            </a:r>
          </a:p>
        </p:txBody>
      </p:sp>
      <p:sp>
        <p:nvSpPr>
          <p:cNvPr id="2" name="Paper Trail">
            <a:extLst>
              <a:ext uri="{FF2B5EF4-FFF2-40B4-BE49-F238E27FC236}">
                <a16:creationId xmlns:a16="http://schemas.microsoft.com/office/drawing/2014/main" id="{8AFB499A-BEC3-417F-ADA1-06F995D0F80A}"/>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Paper Trail</a:t>
            </a:r>
          </a:p>
        </p:txBody>
      </p:sp>
      <p:sp>
        <p:nvSpPr>
          <p:cNvPr id="3" name="25">
            <a:extLst>
              <a:ext uri="{FF2B5EF4-FFF2-40B4-BE49-F238E27FC236}">
                <a16:creationId xmlns:a16="http://schemas.microsoft.com/office/drawing/2014/main" id="{C8BD6900-B0DD-48AF-9B6F-66C91E35EA4C}"/>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42</a:t>
            </a:r>
          </a:p>
        </p:txBody>
      </p:sp>
      <p:pic>
        <p:nvPicPr>
          <p:cNvPr id="4" name="Picture 3">
            <a:extLst>
              <a:ext uri="{FF2B5EF4-FFF2-40B4-BE49-F238E27FC236}">
                <a16:creationId xmlns:a16="http://schemas.microsoft.com/office/drawing/2014/main" id="{470FC8E9-E57D-465F-8F8E-F92C59C28D64}"/>
              </a:ext>
            </a:extLst>
          </p:cNvPr>
          <p:cNvPicPr>
            <a:picLocks noChangeAspect="1"/>
          </p:cNvPicPr>
          <p:nvPr/>
        </p:nvPicPr>
        <p:blipFill>
          <a:blip r:embed="rId3"/>
          <a:stretch/>
        </p:blipFill>
        <p:spPr>
          <a:xfrm>
            <a:off x="3717149" y="1438275"/>
            <a:ext cx="5043452" cy="2838450"/>
          </a:xfrm>
          <a:prstGeom prst="rect">
            <a:avLst/>
          </a:prstGeom>
        </p:spPr>
      </p:pic>
      <p:sp>
        <p:nvSpPr>
          <p:cNvPr id="5" name="The idea">
            <a:extLst>
              <a:ext uri="{FF2B5EF4-FFF2-40B4-BE49-F238E27FC236}">
                <a16:creationId xmlns:a16="http://schemas.microsoft.com/office/drawing/2014/main" id="{D3732F6F-500B-4C40-B828-A68D7D0A6AE7}"/>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idea</a:t>
            </a:r>
          </a:p>
        </p:txBody>
      </p:sp>
      <p:sp>
        <p:nvSpPr>
          <p:cNvPr id="6" name="Three posters show the drafts and attempts be">
            <a:extLst>
              <a:ext uri="{FF2B5EF4-FFF2-40B4-BE49-F238E27FC236}">
                <a16:creationId xmlns:a16="http://schemas.microsoft.com/office/drawing/2014/main" id="{73B60145-16BC-4535-9CA4-C028E0763A8D}"/>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Three posters show the drafts and attempts behind one finished piece.</a:t>
            </a:r>
          </a:p>
        </p:txBody>
      </p:sp>
      <p:sp>
        <p:nvSpPr>
          <p:cNvPr id="7" name="The activation">
            <a:extLst>
              <a:ext uri="{FF2B5EF4-FFF2-40B4-BE49-F238E27FC236}">
                <a16:creationId xmlns:a16="http://schemas.microsoft.com/office/drawing/2014/main" id="{46FC0A66-D26F-48F8-A209-FC16C5484386}"/>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activation</a:t>
            </a:r>
          </a:p>
        </p:txBody>
      </p:sp>
      <p:sp>
        <p:nvSpPr>
          <p:cNvPr id="8" name="A licensed three-poster run with a QR link to">
            <a:extLst>
              <a:ext uri="{FF2B5EF4-FFF2-40B4-BE49-F238E27FC236}">
                <a16:creationId xmlns:a16="http://schemas.microsoft.com/office/drawing/2014/main" id="{D3C439D2-27D3-4698-9F4B-4A6C50EC386B}"/>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licensed three-poster run with a QR link to the full process and the collection.</a:t>
            </a:r>
          </a:p>
        </p:txBody>
      </p:sp>
      <p:sp>
        <p:nvSpPr>
          <p:cNvPr id="9" name="The connection">
            <a:extLst>
              <a:ext uri="{FF2B5EF4-FFF2-40B4-BE49-F238E27FC236}">
                <a16:creationId xmlns:a16="http://schemas.microsoft.com/office/drawing/2014/main" id="{FA73D64F-95DA-43B0-B544-6C77329D0978}"/>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connection</a:t>
            </a:r>
          </a:p>
        </p:txBody>
      </p:sp>
      <p:sp>
        <p:nvSpPr>
          <p:cNvPr id="10" name="The same person wears BTP throughout the proc">
            <a:extLst>
              <a:ext uri="{FF2B5EF4-FFF2-40B4-BE49-F238E27FC236}">
                <a16:creationId xmlns:a16="http://schemas.microsoft.com/office/drawing/2014/main" id="{A9DA167D-5F5C-4606-B967-CBDD2068DEFA}"/>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The same person wears BTP throughout the process story.</a:t>
            </a:r>
          </a:p>
        </p:txBody>
      </p:sp>
      <p:sp>
        <p:nvSpPr>
          <p:cNvPr id="11" name="Concept visualization. Casting, locations and">
            <a:extLst>
              <a:ext uri="{FF2B5EF4-FFF2-40B4-BE49-F238E27FC236}">
                <a16:creationId xmlns:a16="http://schemas.microsoft.com/office/drawing/2014/main" id="{EBBEC072-EABE-47E3-802C-CCD2322A38CC}"/>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180156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APPENDIX • OUTDOOR OPTION">
            <a:extLst>
              <a:ext uri="{FF2B5EF4-FFF2-40B4-BE49-F238E27FC236}">
                <a16:creationId xmlns:a16="http://schemas.microsoft.com/office/drawing/2014/main" id="{B602273F-7B3E-4C83-99E2-D5C15DCAD258}"/>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APPENDIX • OUTDOOR OPTION</a:t>
            </a:r>
          </a:p>
        </p:txBody>
      </p:sp>
      <p:sp>
        <p:nvSpPr>
          <p:cNvPr id="2" name="The Statement Leaves the Shirt">
            <a:extLst>
              <a:ext uri="{FF2B5EF4-FFF2-40B4-BE49-F238E27FC236}">
                <a16:creationId xmlns:a16="http://schemas.microsoft.com/office/drawing/2014/main" id="{4B660F36-7C79-4BD6-80F7-DCA2DC7D1DAA}"/>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The Statement Leaves the Shirt</a:t>
            </a:r>
          </a:p>
        </p:txBody>
      </p:sp>
      <p:sp>
        <p:nvSpPr>
          <p:cNvPr id="3" name="26">
            <a:extLst>
              <a:ext uri="{FF2B5EF4-FFF2-40B4-BE49-F238E27FC236}">
                <a16:creationId xmlns:a16="http://schemas.microsoft.com/office/drawing/2014/main" id="{30E28815-68BB-405F-8C20-937719A989CD}"/>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43</a:t>
            </a:r>
          </a:p>
        </p:txBody>
      </p:sp>
      <p:pic>
        <p:nvPicPr>
          <p:cNvPr id="4" name="Picture 3">
            <a:extLst>
              <a:ext uri="{FF2B5EF4-FFF2-40B4-BE49-F238E27FC236}">
                <a16:creationId xmlns:a16="http://schemas.microsoft.com/office/drawing/2014/main" id="{ADC50D9F-C7FE-4341-ACAE-6E614B3FAE34}"/>
              </a:ext>
            </a:extLst>
          </p:cNvPr>
          <p:cNvPicPr>
            <a:picLocks noChangeAspect="1"/>
          </p:cNvPicPr>
          <p:nvPr/>
        </p:nvPicPr>
        <p:blipFill>
          <a:blip r:embed="rId3"/>
          <a:stretch/>
        </p:blipFill>
        <p:spPr>
          <a:xfrm>
            <a:off x="3717149" y="1438275"/>
            <a:ext cx="5043452" cy="2838450"/>
          </a:xfrm>
          <a:prstGeom prst="rect">
            <a:avLst/>
          </a:prstGeom>
        </p:spPr>
      </p:pic>
      <p:sp>
        <p:nvSpPr>
          <p:cNvPr id="5" name="The idea">
            <a:extLst>
              <a:ext uri="{FF2B5EF4-FFF2-40B4-BE49-F238E27FC236}">
                <a16:creationId xmlns:a16="http://schemas.microsoft.com/office/drawing/2014/main" id="{F8BAEDBC-8583-4413-9817-61E12A6D9743}"/>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idea</a:t>
            </a:r>
          </a:p>
        </p:txBody>
      </p:sp>
      <p:sp>
        <p:nvSpPr>
          <p:cNvPr id="6" name="Scale the back statement into a dimensional o">
            <a:extLst>
              <a:ext uri="{FF2B5EF4-FFF2-40B4-BE49-F238E27FC236}">
                <a16:creationId xmlns:a16="http://schemas.microsoft.com/office/drawing/2014/main" id="{6CF40664-5A34-4520-8D13-744B13D95E0A}"/>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Scale the back statement into a dimensional outdoor composition.</a:t>
            </a:r>
          </a:p>
        </p:txBody>
      </p:sp>
      <p:sp>
        <p:nvSpPr>
          <p:cNvPr id="7" name="The execution">
            <a:extLst>
              <a:ext uri="{FF2B5EF4-FFF2-40B4-BE49-F238E27FC236}">
                <a16:creationId xmlns:a16="http://schemas.microsoft.com/office/drawing/2014/main" id="{16541D85-7BD2-4437-99D1-480221BDC53B}"/>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execution</a:t>
            </a:r>
          </a:p>
        </p:txBody>
      </p:sp>
      <p:sp>
        <p:nvSpPr>
          <p:cNvPr id="8" name="A digital out-of-home film or a commissioned ">
            <a:extLst>
              <a:ext uri="{FF2B5EF4-FFF2-40B4-BE49-F238E27FC236}">
                <a16:creationId xmlns:a16="http://schemas.microsoft.com/office/drawing/2014/main" id="{28E564AD-E72C-49C2-BA4F-DA216E9B56A1}"/>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digital out-of-home film or a commissioned physical installation.</a:t>
            </a:r>
          </a:p>
        </p:txBody>
      </p:sp>
      <p:sp>
        <p:nvSpPr>
          <p:cNvPr id="9" name="The connection">
            <a:extLst>
              <a:ext uri="{FF2B5EF4-FFF2-40B4-BE49-F238E27FC236}">
                <a16:creationId xmlns:a16="http://schemas.microsoft.com/office/drawing/2014/main" id="{66E9BFE3-4FFF-4C58-A285-968BA19A78B8}"/>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connection</a:t>
            </a:r>
          </a:p>
        </p:txBody>
      </p:sp>
      <p:sp>
        <p:nvSpPr>
          <p:cNvPr id="10" name="Pair the enlarged statement with an actual cr">
            <a:extLst>
              <a:ext uri="{FF2B5EF4-FFF2-40B4-BE49-F238E27FC236}">
                <a16:creationId xmlns:a16="http://schemas.microsoft.com/office/drawing/2014/main" id="{F4D82C7C-4AEA-4959-9922-40168926DF90}"/>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Pair the enlarged statement with an actual crewneck portrait in the final ad.</a:t>
            </a:r>
          </a:p>
        </p:txBody>
      </p:sp>
      <p:sp>
        <p:nvSpPr>
          <p:cNvPr id="11" name="Concept visualization. Casting, locations and">
            <a:extLst>
              <a:ext uri="{FF2B5EF4-FFF2-40B4-BE49-F238E27FC236}">
                <a16:creationId xmlns:a16="http://schemas.microsoft.com/office/drawing/2014/main" id="{588321BF-F2B0-49C9-850F-CE2864CD8907}"/>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624116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APPENDIX • PRINT OPTION">
            <a:extLst>
              <a:ext uri="{FF2B5EF4-FFF2-40B4-BE49-F238E27FC236}">
                <a16:creationId xmlns:a16="http://schemas.microsoft.com/office/drawing/2014/main" id="{947DED66-63ED-44B7-83E8-63D4C275BFCA}"/>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APPENDIX • PRINT OPTION</a:t>
            </a:r>
          </a:p>
        </p:txBody>
      </p:sp>
      <p:sp>
        <p:nvSpPr>
          <p:cNvPr id="2" name="The Working Issue">
            <a:extLst>
              <a:ext uri="{FF2B5EF4-FFF2-40B4-BE49-F238E27FC236}">
                <a16:creationId xmlns:a16="http://schemas.microsoft.com/office/drawing/2014/main" id="{C74A7073-3578-46CC-ABCA-046B3375DC02}"/>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The Working Issue</a:t>
            </a:r>
          </a:p>
        </p:txBody>
      </p:sp>
      <p:sp>
        <p:nvSpPr>
          <p:cNvPr id="3" name="27">
            <a:extLst>
              <a:ext uri="{FF2B5EF4-FFF2-40B4-BE49-F238E27FC236}">
                <a16:creationId xmlns:a16="http://schemas.microsoft.com/office/drawing/2014/main" id="{F709E07E-F190-4F72-ABCE-5B59FC985284}"/>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44</a:t>
            </a:r>
          </a:p>
        </p:txBody>
      </p:sp>
      <p:pic>
        <p:nvPicPr>
          <p:cNvPr id="4" name="Picture 3">
            <a:extLst>
              <a:ext uri="{FF2B5EF4-FFF2-40B4-BE49-F238E27FC236}">
                <a16:creationId xmlns:a16="http://schemas.microsoft.com/office/drawing/2014/main" id="{7C84795F-AB2A-418B-BB37-2BEF11E88227}"/>
              </a:ext>
            </a:extLst>
          </p:cNvPr>
          <p:cNvPicPr>
            <a:picLocks noChangeAspect="1"/>
          </p:cNvPicPr>
          <p:nvPr/>
        </p:nvPicPr>
        <p:blipFill>
          <a:blip r:embed="rId3"/>
          <a:stretch/>
        </p:blipFill>
        <p:spPr>
          <a:xfrm>
            <a:off x="3717149" y="1438275"/>
            <a:ext cx="5043452" cy="2838450"/>
          </a:xfrm>
          <a:prstGeom prst="rect">
            <a:avLst/>
          </a:prstGeom>
        </p:spPr>
      </p:pic>
      <p:sp>
        <p:nvSpPr>
          <p:cNvPr id="5" name="The idea">
            <a:extLst>
              <a:ext uri="{FF2B5EF4-FFF2-40B4-BE49-F238E27FC236}">
                <a16:creationId xmlns:a16="http://schemas.microsoft.com/office/drawing/2014/main" id="{C9C4F571-A4C7-4148-8E1B-1DE189E18877}"/>
              </a:ext>
            </a:extLst>
          </p:cNvPr>
          <p:cNvSpPr>
            <a:spLocks noGrp="1"/>
          </p:cNvSpPr>
          <p:nvPr/>
        </p:nvSpPr>
        <p:spPr>
          <a:xfrm>
            <a:off x="381000" y="1435608"/>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idea</a:t>
            </a:r>
          </a:p>
        </p:txBody>
      </p:sp>
      <p:sp>
        <p:nvSpPr>
          <p:cNvPr id="6" name="A BTP print edition about work in progress, w">
            <a:extLst>
              <a:ext uri="{FF2B5EF4-FFF2-40B4-BE49-F238E27FC236}">
                <a16:creationId xmlns:a16="http://schemas.microsoft.com/office/drawing/2014/main" id="{3C229A2B-7D99-4F61-BDBC-16940AE45E4A}"/>
              </a:ext>
            </a:extLst>
          </p:cNvPr>
          <p:cNvSpPr>
            <a:spLocks noGrp="1"/>
          </p:cNvSpPr>
          <p:nvPr/>
        </p:nvSpPr>
        <p:spPr>
          <a:xfrm>
            <a:off x="381000" y="1719072"/>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BTP print edition about work in progress, with portraits and unfinished process.</a:t>
            </a:r>
          </a:p>
        </p:txBody>
      </p:sp>
      <p:sp>
        <p:nvSpPr>
          <p:cNvPr id="7" name="The distribution">
            <a:extLst>
              <a:ext uri="{FF2B5EF4-FFF2-40B4-BE49-F238E27FC236}">
                <a16:creationId xmlns:a16="http://schemas.microsoft.com/office/drawing/2014/main" id="{506D3E5B-F799-4316-96DD-433194A345B9}"/>
              </a:ext>
            </a:extLst>
          </p:cNvPr>
          <p:cNvSpPr>
            <a:spLocks noGrp="1"/>
          </p:cNvSpPr>
          <p:nvPr/>
        </p:nvSpPr>
        <p:spPr>
          <a:xfrm>
            <a:off x="381000" y="2368296"/>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distribution</a:t>
            </a:r>
          </a:p>
        </p:txBody>
      </p:sp>
      <p:sp>
        <p:nvSpPr>
          <p:cNvPr id="8" name="A commissioned edition for studios, events or">
            <a:extLst>
              <a:ext uri="{FF2B5EF4-FFF2-40B4-BE49-F238E27FC236}">
                <a16:creationId xmlns:a16="http://schemas.microsoft.com/office/drawing/2014/main" id="{09939060-78D8-43BD-8953-8FA329685C35}"/>
              </a:ext>
            </a:extLst>
          </p:cNvPr>
          <p:cNvSpPr>
            <a:spLocks noGrp="1"/>
          </p:cNvSpPr>
          <p:nvPr/>
        </p:nvSpPr>
        <p:spPr>
          <a:xfrm>
            <a:off x="381000" y="2651760"/>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A commissioned edition for studios, events or stores that agree to host it.</a:t>
            </a:r>
          </a:p>
        </p:txBody>
      </p:sp>
      <p:sp>
        <p:nvSpPr>
          <p:cNvPr id="9" name="The connection">
            <a:extLst>
              <a:ext uri="{FF2B5EF4-FFF2-40B4-BE49-F238E27FC236}">
                <a16:creationId xmlns:a16="http://schemas.microsoft.com/office/drawing/2014/main" id="{F26EC549-C478-4C51-A6FB-50380014879A}"/>
              </a:ext>
            </a:extLst>
          </p:cNvPr>
          <p:cNvSpPr>
            <a:spLocks noGrp="1"/>
          </p:cNvSpPr>
          <p:nvPr/>
        </p:nvSpPr>
        <p:spPr>
          <a:xfrm>
            <a:off x="381000" y="3300984"/>
            <a:ext cx="3048000" cy="276225"/>
          </a:xfrm>
          <a:prstGeom prst="rect">
            <a:avLst/>
          </a:prstGeom>
          <a:noFill/>
          <a:ln w="0">
            <a:noFill/>
          </a:ln>
        </p:spPr>
        <p:txBody>
          <a:bodyPr wrap="square" lIns="0" tIns="0" rIns="0" bIns="0" anchor="t">
            <a:noAutofit/>
          </a:bodyPr>
          <a:lstStyle>
            <a:defPPr>
              <a:defRPr sz="1575" b="1">
                <a:solidFill>
                  <a:srgbClr val="4385F5"/>
                </a:solidFill>
                <a:latin typeface="Barlow"/>
                <a:ea typeface="Barlow"/>
                <a:cs typeface="Barlow"/>
              </a:defRPr>
            </a:defPPr>
          </a:lstStyle>
          <a:p>
            <a:pPr>
              <a:defRPr sz="1575" b="1">
                <a:solidFill>
                  <a:srgbClr val="4385F5"/>
                </a:solidFill>
                <a:latin typeface="Barlow"/>
                <a:ea typeface="Barlow"/>
                <a:cs typeface="Barlow"/>
              </a:defRPr>
            </a:pPr>
            <a:r>
              <a:rPr sz="1575" b="1">
                <a:solidFill>
                  <a:srgbClr val="4385F5"/>
                </a:solidFill>
                <a:latin typeface="Barlow"/>
                <a:ea typeface="Barlow"/>
                <a:cs typeface="Barlow"/>
              </a:rPr>
              <a:t>The connection</a:t>
            </a:r>
          </a:p>
        </p:txBody>
      </p:sp>
      <p:sp>
        <p:nvSpPr>
          <p:cNvPr id="10" name="Every story pairs a person’s action with an h">
            <a:extLst>
              <a:ext uri="{FF2B5EF4-FFF2-40B4-BE49-F238E27FC236}">
                <a16:creationId xmlns:a16="http://schemas.microsoft.com/office/drawing/2014/main" id="{90D01C05-0B33-45E0-982A-7032D0EF8551}"/>
              </a:ext>
            </a:extLst>
          </p:cNvPr>
          <p:cNvSpPr>
            <a:spLocks noGrp="1"/>
          </p:cNvSpPr>
          <p:nvPr/>
        </p:nvSpPr>
        <p:spPr>
          <a:xfrm>
            <a:off x="381000" y="3584448"/>
            <a:ext cx="3048000" cy="676275"/>
          </a:xfrm>
          <a:prstGeom prst="rect">
            <a:avLst/>
          </a:prstGeom>
          <a:noFill/>
          <a:ln w="0">
            <a:noFill/>
          </a:ln>
        </p:spPr>
        <p:txBody>
          <a:bodyPr wrap="square" lIns="0" tIns="0" rIns="0" bIns="0" anchor="t">
            <a:noAutofit/>
          </a:bodyPr>
          <a:lstStyle>
            <a:defPPr>
              <a:defRPr sz="1500" b="0">
                <a:solidFill>
                  <a:srgbClr val="14203B"/>
                </a:solidFill>
                <a:latin typeface="Barlow"/>
                <a:ea typeface="Barlow"/>
                <a:cs typeface="Barlow"/>
              </a:defRPr>
            </a:defPPr>
          </a:lstStyle>
          <a:p>
            <a:pPr>
              <a:defRPr sz="1500" b="0">
                <a:solidFill>
                  <a:srgbClr val="14203B"/>
                </a:solidFill>
                <a:latin typeface="Barlow"/>
                <a:ea typeface="Barlow"/>
                <a:cs typeface="Barlow"/>
              </a:defRPr>
            </a:pPr>
            <a:r>
              <a:rPr sz="1300" b="0">
                <a:solidFill>
                  <a:srgbClr val="14203B"/>
                </a:solidFill>
                <a:latin typeface="Barlow"/>
                <a:ea typeface="Barlow"/>
                <a:cs typeface="Barlow"/>
              </a:rPr>
              <a:t>Every story pairs a person’s action with an honest view of Collection 001.</a:t>
            </a:r>
          </a:p>
        </p:txBody>
      </p:sp>
      <p:sp>
        <p:nvSpPr>
          <p:cNvPr id="11" name="Concept visualization. Casting, locations and">
            <a:extLst>
              <a:ext uri="{FF2B5EF4-FFF2-40B4-BE49-F238E27FC236}">
                <a16:creationId xmlns:a16="http://schemas.microsoft.com/office/drawing/2014/main" id="{24BAACA8-9DC0-4DC1-818F-7C2215628CE8}"/>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Concept visualization. Casting, locations and garment appearance are illustrative.</a:t>
            </a:r>
          </a:p>
        </p:txBody>
      </p:sp>
    </p:spTree>
    <p:extLst>
      <p:ext uri="{BB962C8B-B14F-4D97-AF65-F5344CB8AC3E}">
        <p14:creationId xmlns:p14="http://schemas.microsoft.com/office/powerpoint/2010/main" val="847529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APPENDIX • COMMERCE">
            <a:extLst>
              <a:ext uri="{FF2B5EF4-FFF2-40B4-BE49-F238E27FC236}">
                <a16:creationId xmlns:a16="http://schemas.microsoft.com/office/drawing/2014/main" id="{2F96D33A-23EB-4E65-A26F-F783E59F3C74}"/>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APPENDIX • COMMERCE</a:t>
            </a:r>
          </a:p>
        </p:txBody>
      </p:sp>
      <p:sp>
        <p:nvSpPr>
          <p:cNvPr id="2" name="Store readiness checklist">
            <a:extLst>
              <a:ext uri="{FF2B5EF4-FFF2-40B4-BE49-F238E27FC236}">
                <a16:creationId xmlns:a16="http://schemas.microsoft.com/office/drawing/2014/main" id="{04CFB8FA-05C2-4FAC-A40C-36A671688524}"/>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Store readiness checklist</a:t>
            </a:r>
          </a:p>
        </p:txBody>
      </p:sp>
      <p:sp>
        <p:nvSpPr>
          <p:cNvPr id="3" name="28">
            <a:extLst>
              <a:ext uri="{FF2B5EF4-FFF2-40B4-BE49-F238E27FC236}">
                <a16:creationId xmlns:a16="http://schemas.microsoft.com/office/drawing/2014/main" id="{9250ED14-C3D3-44E4-9DBC-392B3CF3FAAD}"/>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45</a:t>
            </a:r>
          </a:p>
        </p:txBody>
      </p:sp>
      <p:graphicFrame>
        <p:nvGraphicFramePr>
          <p:cNvPr id="4" name="Table 3">
            <a:extLst>
              <a:ext uri="{FF2B5EF4-FFF2-40B4-BE49-F238E27FC236}">
                <a16:creationId xmlns:a16="http://schemas.microsoft.com/office/drawing/2014/main" id="{152CF657-9943-4579-AD72-420360A31C22}"/>
              </a:ext>
            </a:extLst>
          </p:cNvPr>
          <p:cNvGraphicFramePr/>
          <p:nvPr/>
        </p:nvGraphicFramePr>
        <p:xfrm>
          <a:off x="381000" y="1381125"/>
          <a:ext cx="8382000" cy="2781300"/>
        </p:xfrm>
        <a:graphic>
          <a:graphicData uri="http://schemas.openxmlformats.org/drawingml/2006/table">
            <a:tbl>
              <a:tblPr/>
              <a:tblGrid>
                <a:gridCol w="1905000">
                  <a:extLst>
                    <a:ext uri="{9D8B030D-6E8A-4147-A177-3AD203B41FA5}">
                      <a16:colId xmlns:a16="http://schemas.microsoft.com/office/drawing/2014/main" val="20000"/>
                    </a:ext>
                  </a:extLst>
                </a:gridCol>
                <a:gridCol w="6477000">
                  <a:extLst>
                    <a:ext uri="{9D8B030D-6E8A-4147-A177-3AD203B41FA5}">
                      <a16:colId xmlns:a16="http://schemas.microsoft.com/office/drawing/2014/main" val="20001"/>
                    </a:ext>
                  </a:extLst>
                </a:gridCol>
              </a:tblGrid>
              <a:tr h="400050">
                <a:tc>
                  <a:txBody>
                    <a:bodyPr/>
                    <a:lstStyle/>
                    <a:p>
                      <a:r>
                        <a:rPr sz="1500" b="1">
                          <a:solidFill>
                            <a:srgbClr val="FFFFFF"/>
                          </a:solidFill>
                          <a:latin typeface="Barlow"/>
                          <a:ea typeface="Barlow"/>
                          <a:cs typeface="Barlow"/>
                        </a:rPr>
                        <a:t>Area</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Required before launch traffic</a:t>
                      </a:r>
                    </a:p>
                  </a:txBody>
                  <a:tcPr marL="76200" marR="76200" marT="19050" marB="19050" anchor="ctr">
                    <a:solidFill>
                      <a:srgbClr val="07164B"/>
                    </a:solidFill>
                  </a:tcPr>
                </a:tc>
                <a:extLst>
                  <a:ext uri="{0D108BD9-81ED-4DB2-BD59-A6C34878D82A}">
                    <a16:rowId xmlns:a16="http://schemas.microsoft.com/office/drawing/2014/main" val="10000"/>
                  </a:ext>
                </a:extLst>
              </a:tr>
              <a:tr h="476250">
                <a:tc>
                  <a:txBody>
                    <a:bodyPr/>
                    <a:lstStyle/>
                    <a:p>
                      <a:r>
                        <a:rPr sz="1500" b="1">
                          <a:solidFill>
                            <a:srgbClr val="14203B"/>
                          </a:solidFill>
                          <a:latin typeface="Barlow"/>
                          <a:ea typeface="Barlow"/>
                          <a:cs typeface="Barlow"/>
                        </a:rPr>
                        <a:t>Product</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Approved samples, final specifications, sizes, prices and stock</a:t>
                      </a:r>
                    </a:p>
                  </a:txBody>
                  <a:tcPr marL="76200" marR="76200" marT="19050" marB="19050" anchor="ctr">
                    <a:solidFill>
                      <a:srgbClr val="FFFFFF"/>
                    </a:solidFill>
                  </a:tcPr>
                </a:tc>
                <a:extLst>
                  <a:ext uri="{0D108BD9-81ED-4DB2-BD59-A6C34878D82A}">
                    <a16:rowId xmlns:a16="http://schemas.microsoft.com/office/drawing/2014/main" val="10001"/>
                  </a:ext>
                </a:extLst>
              </a:tr>
              <a:tr h="476250">
                <a:tc>
                  <a:txBody>
                    <a:bodyPr/>
                    <a:lstStyle/>
                    <a:p>
                      <a:r>
                        <a:rPr sz="1500" b="1">
                          <a:solidFill>
                            <a:srgbClr val="14203B"/>
                          </a:solidFill>
                          <a:latin typeface="Barlow"/>
                          <a:ea typeface="Barlow"/>
                          <a:cs typeface="Barlow"/>
                        </a:rPr>
                        <a:t>Checkout</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Working payment, mobile purchase test and confirmation</a:t>
                      </a:r>
                    </a:p>
                  </a:txBody>
                  <a:tcPr marL="76200" marR="76200" marT="19050" marB="19050" anchor="ctr">
                    <a:solidFill>
                      <a:srgbClr val="F3F6FB"/>
                    </a:solidFill>
                  </a:tcPr>
                </a:tc>
                <a:extLst>
                  <a:ext uri="{0D108BD9-81ED-4DB2-BD59-A6C34878D82A}">
                    <a16:rowId xmlns:a16="http://schemas.microsoft.com/office/drawing/2014/main" val="10002"/>
                  </a:ext>
                </a:extLst>
              </a:tr>
              <a:tr h="476250">
                <a:tc>
                  <a:txBody>
                    <a:bodyPr/>
                    <a:lstStyle/>
                    <a:p>
                      <a:r>
                        <a:rPr sz="1500" b="1">
                          <a:solidFill>
                            <a:srgbClr val="14203B"/>
                          </a:solidFill>
                          <a:latin typeface="Barlow"/>
                          <a:ea typeface="Barlow"/>
                          <a:cs typeface="Barlow"/>
                        </a:rPr>
                        <a:t>Operations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Delivery costs, returns process and named support owner</a:t>
                      </a:r>
                    </a:p>
                  </a:txBody>
                  <a:tcPr marL="76200" marR="76200" marT="19050" marB="19050" anchor="ctr">
                    <a:solidFill>
                      <a:srgbClr val="FFFFFF"/>
                    </a:solidFill>
                  </a:tcPr>
                </a:tc>
                <a:extLst>
                  <a:ext uri="{0D108BD9-81ED-4DB2-BD59-A6C34878D82A}">
                    <a16:rowId xmlns:a16="http://schemas.microsoft.com/office/drawing/2014/main" val="10003"/>
                  </a:ext>
                </a:extLst>
              </a:tr>
              <a:tr h="476250">
                <a:tc>
                  <a:txBody>
                    <a:bodyPr/>
                    <a:lstStyle/>
                    <a:p>
                      <a:r>
                        <a:rPr sz="1500" b="1">
                          <a:solidFill>
                            <a:srgbClr val="14203B"/>
                          </a:solidFill>
                          <a:latin typeface="Barlow"/>
                          <a:ea typeface="Barlow"/>
                          <a:cs typeface="Barlow"/>
                        </a:rPr>
                        <a:t>Measurement</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Consented tracking where applicable, test order and source tagging</a:t>
                      </a:r>
                    </a:p>
                  </a:txBody>
                  <a:tcPr marL="76200" marR="76200" marT="19050" marB="19050" anchor="ctr">
                    <a:solidFill>
                      <a:srgbClr val="F3F6FB"/>
                    </a:solidFill>
                  </a:tcPr>
                </a:tc>
                <a:extLst>
                  <a:ext uri="{0D108BD9-81ED-4DB2-BD59-A6C34878D82A}">
                    <a16:rowId xmlns:a16="http://schemas.microsoft.com/office/drawing/2014/main" val="10004"/>
                  </a:ext>
                </a:extLst>
              </a:tr>
              <a:tr h="476250">
                <a:tc>
                  <a:txBody>
                    <a:bodyPr/>
                    <a:lstStyle/>
                    <a:p>
                      <a:r>
                        <a:rPr sz="1500" b="1">
                          <a:solidFill>
                            <a:srgbClr val="14203B"/>
                          </a:solidFill>
                          <a:latin typeface="Barlow"/>
                          <a:ea typeface="Barlow"/>
                          <a:cs typeface="Barlow"/>
                        </a:rPr>
                        <a:t>Discovery outlets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Market eligibility, catalog accuracy and permissions checked</a:t>
                      </a:r>
                    </a:p>
                  </a:txBody>
                  <a:tcPr marL="76200" marR="76200" marT="19050" marB="19050" anchor="ctr">
                    <a:solidFill>
                      <a:srgbClr val="FFFFFF"/>
                    </a:solidFill>
                  </a:tcPr>
                </a:tc>
                <a:extLst>
                  <a:ext uri="{0D108BD9-81ED-4DB2-BD59-A6C34878D82A}">
                    <a16:rowId xmlns:a16="http://schemas.microsoft.com/office/drawing/2014/main" val="10005"/>
                  </a:ext>
                </a:extLst>
              </a:tr>
            </a:tbl>
          </a:graphicData>
        </a:graphic>
      </p:graphicFrame>
      <p:sp>
        <p:nvSpPr>
          <p:cNvPr id="5" name="The accountable operator signs off each area ">
            <a:extLst>
              <a:ext uri="{FF2B5EF4-FFF2-40B4-BE49-F238E27FC236}">
                <a16:creationId xmlns:a16="http://schemas.microsoft.com/office/drawing/2014/main" id="{C675B948-29DA-45DF-963C-6DEB3B8E1505}"/>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The accountable operator signs off each area before paid purchase campaigns begin.</a:t>
            </a:r>
          </a:p>
        </p:txBody>
      </p:sp>
    </p:spTree>
    <p:extLst>
      <p:ext uri="{BB962C8B-B14F-4D97-AF65-F5344CB8AC3E}">
        <p14:creationId xmlns:p14="http://schemas.microsoft.com/office/powerpoint/2010/main" val="1071695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APPENDIX • PROPOSED FOUR-WEEK BANK">
            <a:extLst>
              <a:ext uri="{FF2B5EF4-FFF2-40B4-BE49-F238E27FC236}">
                <a16:creationId xmlns:a16="http://schemas.microsoft.com/office/drawing/2014/main" id="{00BA4419-4548-4F27-B1E2-9E579CFBD103}"/>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APPENDIX • PROPOSED FOUR-WEEK BANK</a:t>
            </a:r>
          </a:p>
        </p:txBody>
      </p:sp>
      <p:sp>
        <p:nvSpPr>
          <p:cNvPr id="2" name="Content and management scope">
            <a:extLst>
              <a:ext uri="{FF2B5EF4-FFF2-40B4-BE49-F238E27FC236}">
                <a16:creationId xmlns:a16="http://schemas.microsoft.com/office/drawing/2014/main" id="{55DC4504-67C0-4B0D-83E4-FCF8F353BA4A}"/>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Content and management scope</a:t>
            </a:r>
          </a:p>
        </p:txBody>
      </p:sp>
      <p:sp>
        <p:nvSpPr>
          <p:cNvPr id="3" name="29">
            <a:extLst>
              <a:ext uri="{FF2B5EF4-FFF2-40B4-BE49-F238E27FC236}">
                <a16:creationId xmlns:a16="http://schemas.microsoft.com/office/drawing/2014/main" id="{8F2A820D-A438-41D3-BFA5-A57D28FAA30F}"/>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46</a:t>
            </a:r>
          </a:p>
        </p:txBody>
      </p:sp>
      <p:graphicFrame>
        <p:nvGraphicFramePr>
          <p:cNvPr id="4" name="Table 3">
            <a:extLst>
              <a:ext uri="{FF2B5EF4-FFF2-40B4-BE49-F238E27FC236}">
                <a16:creationId xmlns:a16="http://schemas.microsoft.com/office/drawing/2014/main" id="{31167650-1868-4404-96D0-EE739DDCF52D}"/>
              </a:ext>
            </a:extLst>
          </p:cNvPr>
          <p:cNvGraphicFramePr/>
          <p:nvPr/>
        </p:nvGraphicFramePr>
        <p:xfrm>
          <a:off x="381000" y="1381125"/>
          <a:ext cx="8382000" cy="2781300"/>
        </p:xfrm>
        <a:graphic>
          <a:graphicData uri="http://schemas.openxmlformats.org/drawingml/2006/table">
            <a:tbl>
              <a:tblPr/>
              <a:tblGrid>
                <a:gridCol w="2857500">
                  <a:extLst>
                    <a:ext uri="{9D8B030D-6E8A-4147-A177-3AD203B41FA5}">
                      <a16:colId xmlns:a16="http://schemas.microsoft.com/office/drawing/2014/main" val="20000"/>
                    </a:ext>
                  </a:extLst>
                </a:gridCol>
                <a:gridCol w="5524500">
                  <a:extLst>
                    <a:ext uri="{9D8B030D-6E8A-4147-A177-3AD203B41FA5}">
                      <a16:colId xmlns:a16="http://schemas.microsoft.com/office/drawing/2014/main" val="20001"/>
                    </a:ext>
                  </a:extLst>
                </a:gridCol>
              </a:tblGrid>
              <a:tr h="400050">
                <a:tc>
                  <a:txBody>
                    <a:bodyPr/>
                    <a:lstStyle/>
                    <a:p>
                      <a:r>
                        <a:rPr sz="1500" b="1">
                          <a:solidFill>
                            <a:srgbClr val="FFFFFF"/>
                          </a:solidFill>
                          <a:latin typeface="Barlow"/>
                          <a:ea typeface="Barlow"/>
                          <a:cs typeface="Barlow"/>
                        </a:rPr>
                        <a:t>Deliverable</a:t>
                      </a:r>
                    </a:p>
                  </a:txBody>
                  <a:tcPr marL="76200" marR="76200" marT="19050" marB="19050" anchor="ctr">
                    <a:solidFill>
                      <a:srgbClr val="07164B"/>
                    </a:solidFill>
                  </a:tcPr>
                </a:tc>
                <a:tc>
                  <a:txBody>
                    <a:bodyPr/>
                    <a:lstStyle/>
                    <a:p>
                      <a:r>
                        <a:rPr sz="1500" b="1">
                          <a:solidFill>
                            <a:srgbClr val="FFFFFF"/>
                          </a:solidFill>
                          <a:latin typeface="Barlow"/>
                          <a:ea typeface="Barlow"/>
                          <a:cs typeface="Barlow"/>
                        </a:rPr>
                        <a:t>Planning basis</a:t>
                      </a:r>
                    </a:p>
                  </a:txBody>
                  <a:tcPr marL="76200" marR="76200" marT="19050" marB="19050" anchor="ctr">
                    <a:solidFill>
                      <a:srgbClr val="07164B"/>
                    </a:solidFill>
                  </a:tcPr>
                </a:tc>
                <a:extLst>
                  <a:ext uri="{0D108BD9-81ED-4DB2-BD59-A6C34878D82A}">
                    <a16:rowId xmlns:a16="http://schemas.microsoft.com/office/drawing/2014/main" val="10000"/>
                  </a:ext>
                </a:extLst>
              </a:tr>
              <a:tr h="476250">
                <a:tc>
                  <a:txBody>
                    <a:bodyPr/>
                    <a:lstStyle/>
                    <a:p>
                      <a:r>
                        <a:rPr sz="1500" b="1">
                          <a:solidFill>
                            <a:srgbClr val="14203B"/>
                          </a:solidFill>
                          <a:latin typeface="Barlow"/>
                          <a:ea typeface="Barlow"/>
                          <a:cs typeface="Barlow"/>
                        </a:rPr>
                        <a:t>Original social content</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12 videos + 4 still/carousel stories</a:t>
                      </a:r>
                    </a:p>
                  </a:txBody>
                  <a:tcPr marL="76200" marR="76200" marT="19050" marB="19050" anchor="ctr">
                    <a:solidFill>
                      <a:srgbClr val="FFFFFF"/>
                    </a:solidFill>
                  </a:tcPr>
                </a:tc>
                <a:extLst>
                  <a:ext uri="{0D108BD9-81ED-4DB2-BD59-A6C34878D82A}">
                    <a16:rowId xmlns:a16="http://schemas.microsoft.com/office/drawing/2014/main" val="10001"/>
                  </a:ext>
                </a:extLst>
              </a:tr>
              <a:tr h="476250">
                <a:tc>
                  <a:txBody>
                    <a:bodyPr/>
                    <a:lstStyle/>
                    <a:p>
                      <a:r>
                        <a:rPr sz="1500" b="1">
                          <a:solidFill>
                            <a:srgbClr val="14203B"/>
                          </a:solidFill>
                          <a:latin typeface="Barlow"/>
                          <a:ea typeface="Barlow"/>
                          <a:cs typeface="Barlow"/>
                        </a:rPr>
                        <a:t>Channel adaptations</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Instagram, TikTok and Stories edits of that bank</a:t>
                      </a:r>
                    </a:p>
                  </a:txBody>
                  <a:tcPr marL="76200" marR="76200" marT="19050" marB="19050" anchor="ctr">
                    <a:solidFill>
                      <a:srgbClr val="F3F6FB"/>
                    </a:solidFill>
                  </a:tcPr>
                </a:tc>
                <a:extLst>
                  <a:ext uri="{0D108BD9-81ED-4DB2-BD59-A6C34878D82A}">
                    <a16:rowId xmlns:a16="http://schemas.microsoft.com/office/drawing/2014/main" val="10002"/>
                  </a:ext>
                </a:extLst>
              </a:tr>
              <a:tr h="476250">
                <a:tc>
                  <a:txBody>
                    <a:bodyPr/>
                    <a:lstStyle/>
                    <a:p>
                      <a:r>
                        <a:rPr sz="1500" b="1">
                          <a:solidFill>
                            <a:srgbClr val="14203B"/>
                          </a:solidFill>
                          <a:latin typeface="Barlow"/>
                          <a:ea typeface="Barlow"/>
                          <a:cs typeface="Barlow"/>
                        </a:rPr>
                        <a:t>Paid test derivatives</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4 video cuts + 2 still variants, separate from originals</a:t>
                      </a:r>
                    </a:p>
                  </a:txBody>
                  <a:tcPr marL="76200" marR="76200" marT="19050" marB="19050" anchor="ctr">
                    <a:solidFill>
                      <a:srgbClr val="FFFFFF"/>
                    </a:solidFill>
                  </a:tcPr>
                </a:tc>
                <a:extLst>
                  <a:ext uri="{0D108BD9-81ED-4DB2-BD59-A6C34878D82A}">
                    <a16:rowId xmlns:a16="http://schemas.microsoft.com/office/drawing/2014/main" val="10003"/>
                  </a:ext>
                </a:extLst>
              </a:tr>
              <a:tr h="476250">
                <a:tc>
                  <a:txBody>
                    <a:bodyPr/>
                    <a:lstStyle/>
                    <a:p>
                      <a:r>
                        <a:rPr sz="1500" b="1">
                          <a:solidFill>
                            <a:srgbClr val="14203B"/>
                          </a:solidFill>
                          <a:latin typeface="Barlow"/>
                          <a:ea typeface="Barlow"/>
                          <a:cs typeface="Barlow"/>
                        </a:rPr>
                        <a:t>Owned email</a:t>
                      </a:r>
                    </a:p>
                  </a:txBody>
                  <a:tcPr marL="76200" marR="76200" marT="19050" marB="19050" anchor="ctr">
                    <a:solidFill>
                      <a:srgbClr val="F3F6FB"/>
                    </a:solidFill>
                  </a:tcPr>
                </a:tc>
                <a:tc>
                  <a:txBody>
                    <a:bodyPr/>
                    <a:lstStyle/>
                    <a:p>
                      <a:r>
                        <a:rPr sz="1500" b="0">
                          <a:solidFill>
                            <a:srgbClr val="14203B"/>
                          </a:solidFill>
                          <a:latin typeface="Barlow"/>
                          <a:ea typeface="Barlow"/>
                          <a:cs typeface="Barlow"/>
                        </a:rPr>
                        <a:t>2 launch emails + 5 lifecycle messages</a:t>
                      </a:r>
                    </a:p>
                  </a:txBody>
                  <a:tcPr marL="76200" marR="76200" marT="19050" marB="19050" anchor="ctr">
                    <a:solidFill>
                      <a:srgbClr val="F3F6FB"/>
                    </a:solidFill>
                  </a:tcPr>
                </a:tc>
                <a:extLst>
                  <a:ext uri="{0D108BD9-81ED-4DB2-BD59-A6C34878D82A}">
                    <a16:rowId xmlns:a16="http://schemas.microsoft.com/office/drawing/2014/main" val="10004"/>
                  </a:ext>
                </a:extLst>
              </a:tr>
              <a:tr h="476250">
                <a:tc>
                  <a:txBody>
                    <a:bodyPr/>
                    <a:lstStyle/>
                    <a:p>
                      <a:r>
                        <a:rPr sz="1500" b="1">
                          <a:solidFill>
                            <a:srgbClr val="14203B"/>
                          </a:solidFill>
                          <a:latin typeface="Barlow"/>
                          <a:ea typeface="Barlow"/>
                          <a:cs typeface="Barlow"/>
                        </a:rPr>
                        <a:t>Management rhythm</a:t>
                      </a:r>
                    </a:p>
                  </a:txBody>
                  <a:tcPr marL="76200" marR="76200" marT="19050" marB="19050" anchor="ctr">
                    <a:solidFill>
                      <a:srgbClr val="FFFFFF"/>
                    </a:solidFill>
                  </a:tcPr>
                </a:tc>
                <a:tc>
                  <a:txBody>
                    <a:bodyPr/>
                    <a:lstStyle/>
                    <a:p>
                      <a:r>
                        <a:rPr sz="1500" b="0">
                          <a:solidFill>
                            <a:srgbClr val="14203B"/>
                          </a:solidFill>
                          <a:latin typeface="Barlow"/>
                          <a:ea typeface="Barlow"/>
                          <a:cs typeface="Barlow"/>
                        </a:rPr>
                        <a:t>Monthly planning, weekly review and agreed community windows</a:t>
                      </a:r>
                    </a:p>
                  </a:txBody>
                  <a:tcPr marL="76200" marR="76200" marT="19050" marB="19050" anchor="ctr">
                    <a:solidFill>
                      <a:srgbClr val="FFFFFF"/>
                    </a:solidFill>
                  </a:tcPr>
                </a:tc>
                <a:extLst>
                  <a:ext uri="{0D108BD9-81ED-4DB2-BD59-A6C34878D82A}">
                    <a16:rowId xmlns:a16="http://schemas.microsoft.com/office/drawing/2014/main" val="10005"/>
                  </a:ext>
                </a:extLst>
              </a:tr>
            </a:tbl>
          </a:graphicData>
        </a:graphic>
      </p:graphicFrame>
      <p:sp>
        <p:nvSpPr>
          <p:cNvPr id="5" name="Product photography, creator posting, usage r">
            <a:extLst>
              <a:ext uri="{FF2B5EF4-FFF2-40B4-BE49-F238E27FC236}">
                <a16:creationId xmlns:a16="http://schemas.microsoft.com/office/drawing/2014/main" id="{F2B495EB-8671-4EF0-AC29-AB21100470AA}"/>
              </a:ext>
            </a:extLst>
          </p:cNvPr>
          <p:cNvSpPr>
            <a:spLocks noGrp="1"/>
          </p:cNvSpPr>
          <p:nvPr/>
        </p:nvSpPr>
        <p:spPr>
          <a:xfrm>
            <a:off x="381000" y="4438650"/>
            <a:ext cx="7200900" cy="333375"/>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Product photography, creator posting, usage rights, site development and event production are separately scoped.</a:t>
            </a:r>
          </a:p>
        </p:txBody>
      </p:sp>
    </p:spTree>
    <p:extLst>
      <p:ext uri="{BB962C8B-B14F-4D97-AF65-F5344CB8AC3E}">
        <p14:creationId xmlns:p14="http://schemas.microsoft.com/office/powerpoint/2010/main" val="1152525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APPENDIX • REFERENCE">
            <a:extLst>
              <a:ext uri="{FF2B5EF4-FFF2-40B4-BE49-F238E27FC236}">
                <a16:creationId xmlns:a16="http://schemas.microsoft.com/office/drawing/2014/main" id="{5B6BB336-25F5-4DDB-B04F-AB4BA9F01AE9}"/>
              </a:ext>
            </a:extLst>
          </p:cNvPr>
          <p:cNvSpPr>
            <a:spLocks noGrp="1"/>
          </p:cNvSpPr>
          <p:nvPr/>
        </p:nvSpPr>
        <p:spPr>
          <a:xfrm>
            <a:off x="381000" y="238125"/>
            <a:ext cx="7429500" cy="209550"/>
          </a:xfrm>
          <a:prstGeom prst="rect">
            <a:avLst/>
          </a:prstGeom>
          <a:noFill/>
          <a:ln w="0">
            <a:noFill/>
          </a:ln>
        </p:spPr>
        <p:txBody>
          <a:bodyPr wrap="square" lIns="0" tIns="0" rIns="0" bIns="0" anchor="t">
            <a:noAutofit/>
          </a:bodyPr>
          <a:lstStyle>
            <a:defPPr>
              <a:defRPr sz="1125" b="1">
                <a:solidFill>
                  <a:srgbClr val="586277"/>
                </a:solidFill>
                <a:latin typeface="Barlow"/>
                <a:ea typeface="Barlow"/>
                <a:cs typeface="Barlow"/>
              </a:defRPr>
            </a:defPPr>
          </a:lstStyle>
          <a:p>
            <a:pPr>
              <a:defRPr sz="1125" b="1">
                <a:solidFill>
                  <a:srgbClr val="586277"/>
                </a:solidFill>
                <a:latin typeface="Barlow"/>
                <a:ea typeface="Barlow"/>
                <a:cs typeface="Barlow"/>
              </a:defRPr>
            </a:pPr>
            <a:r>
              <a:rPr sz="1125" b="1">
                <a:solidFill>
                  <a:srgbClr val="586277"/>
                </a:solidFill>
                <a:latin typeface="Barlow"/>
                <a:ea typeface="Barlow"/>
                <a:cs typeface="Barlow"/>
              </a:rPr>
              <a:t>APPENDIX • REFERENCE</a:t>
            </a:r>
          </a:p>
        </p:txBody>
      </p:sp>
      <p:sp>
        <p:nvSpPr>
          <p:cNvPr id="2" name="Sources and planning assumptions">
            <a:extLst>
              <a:ext uri="{FF2B5EF4-FFF2-40B4-BE49-F238E27FC236}">
                <a16:creationId xmlns:a16="http://schemas.microsoft.com/office/drawing/2014/main" id="{E6CA445C-B269-4CAB-AA53-50D29346CD1C}"/>
              </a:ext>
            </a:extLst>
          </p:cNvPr>
          <p:cNvSpPr>
            <a:spLocks noGrp="1"/>
          </p:cNvSpPr>
          <p:nvPr/>
        </p:nvSpPr>
        <p:spPr>
          <a:xfrm>
            <a:off x="381000" y="619125"/>
            <a:ext cx="8382000" cy="704850"/>
          </a:xfrm>
          <a:prstGeom prst="rect">
            <a:avLst/>
          </a:prstGeom>
          <a:noFill/>
          <a:ln w="0">
            <a:noFill/>
          </a:ln>
        </p:spPr>
        <p:txBody>
          <a:bodyPr wrap="square" lIns="0" tIns="0" rIns="0" bIns="0" anchor="t">
            <a:noAutofit/>
          </a:bodyPr>
          <a:lstStyle>
            <a:defPPr>
              <a:defRPr sz="3150" b="1">
                <a:solidFill>
                  <a:srgbClr val="07164B"/>
                </a:solidFill>
                <a:latin typeface="Barlow"/>
                <a:ea typeface="Barlow"/>
                <a:cs typeface="Barlow"/>
              </a:defRPr>
            </a:defPPr>
          </a:lstStyle>
          <a:p>
            <a:pPr>
              <a:defRPr sz="3150" b="1">
                <a:solidFill>
                  <a:srgbClr val="07164B"/>
                </a:solidFill>
                <a:latin typeface="Barlow"/>
                <a:ea typeface="Barlow"/>
                <a:cs typeface="Barlow"/>
              </a:defRPr>
            </a:pPr>
            <a:r>
              <a:rPr sz="3150" b="1">
                <a:solidFill>
                  <a:srgbClr val="07164B"/>
                </a:solidFill>
                <a:latin typeface="Barlow"/>
                <a:ea typeface="Barlow"/>
                <a:cs typeface="Barlow"/>
              </a:rPr>
              <a:t>Sources and planning assumptions</a:t>
            </a:r>
          </a:p>
        </p:txBody>
      </p:sp>
      <p:sp>
        <p:nvSpPr>
          <p:cNvPr id="3" name="30">
            <a:extLst>
              <a:ext uri="{FF2B5EF4-FFF2-40B4-BE49-F238E27FC236}">
                <a16:creationId xmlns:a16="http://schemas.microsoft.com/office/drawing/2014/main" id="{EB12D508-D18F-4DAA-A3BA-EB352D645A4D}"/>
              </a:ext>
            </a:extLst>
          </p:cNvPr>
          <p:cNvSpPr>
            <a:spLocks noGrp="1"/>
          </p:cNvSpPr>
          <p:nvPr/>
        </p:nvSpPr>
        <p:spPr>
          <a:xfrm>
            <a:off x="381000" y="4810125"/>
            <a:ext cx="476250" cy="190500"/>
          </a:xfrm>
          <a:prstGeom prst="rect">
            <a:avLst/>
          </a:prstGeom>
          <a:noFill/>
          <a:ln w="0">
            <a:noFill/>
          </a:ln>
        </p:spPr>
        <p:txBody>
          <a:bodyPr wrap="square" lIns="0" tIns="0" rIns="0" bIns="0" anchor="t">
            <a:noAutofit/>
          </a:bodyPr>
          <a:lstStyle>
            <a:defPPr>
              <a:defRPr sz="1050" b="0">
                <a:solidFill>
                  <a:srgbClr val="586277"/>
                </a:solidFill>
                <a:latin typeface="Barlow"/>
                <a:ea typeface="Barlow"/>
                <a:cs typeface="Barlow"/>
              </a:defRPr>
            </a:defPPr>
          </a:lstStyle>
          <a:p>
            <a:pPr>
              <a:defRPr sz="1050" b="0">
                <a:solidFill>
                  <a:srgbClr val="586277"/>
                </a:solidFill>
                <a:latin typeface="Barlow"/>
                <a:ea typeface="Barlow"/>
                <a:cs typeface="Barlow"/>
              </a:defRPr>
            </a:pPr>
            <a:r>
              <a:rPr sz="1050" b="0">
                <a:solidFill>
                  <a:srgbClr val="586277"/>
                </a:solidFill>
                <a:latin typeface="Barlow"/>
                <a:ea typeface="Barlow"/>
                <a:cs typeface="Barlow"/>
              </a:rPr>
              <a:t>47</a:t>
            </a:r>
          </a:p>
        </p:txBody>
      </p:sp>
      <p:sp>
        <p:nvSpPr>
          <p:cNvPr id="4" name="Brand direction">
            <a:extLst>
              <a:ext uri="{FF2B5EF4-FFF2-40B4-BE49-F238E27FC236}">
                <a16:creationId xmlns:a16="http://schemas.microsoft.com/office/drawing/2014/main" id="{48F8975F-BF67-4F87-91A1-D64B8AEE280C}"/>
              </a:ext>
            </a:extLst>
          </p:cNvPr>
          <p:cNvSpPr>
            <a:spLocks noGrp="1"/>
          </p:cNvSpPr>
          <p:nvPr/>
        </p:nvSpPr>
        <p:spPr>
          <a:xfrm>
            <a:off x="381000" y="1428750"/>
            <a:ext cx="8286750" cy="276225"/>
          </a:xfrm>
          <a:prstGeom prst="rect">
            <a:avLst/>
          </a:prstGeom>
          <a:noFill/>
          <a:ln w="0">
            <a:noFill/>
          </a:ln>
        </p:spPr>
        <p:txBody>
          <a:bodyPr wrap="square" lIns="0" tIns="0" rIns="0" bIns="0" anchor="t">
            <a:noAutofit/>
          </a:bodyPr>
          <a:lstStyle>
            <a:defPPr>
              <a:defRPr sz="1500" b="1">
                <a:solidFill>
                  <a:srgbClr val="4385F5"/>
                </a:solidFill>
                <a:latin typeface="Barlow"/>
                <a:ea typeface="Barlow"/>
                <a:cs typeface="Barlow"/>
              </a:defRPr>
            </a:defPPr>
          </a:lstStyle>
          <a:p>
            <a:pPr>
              <a:defRPr sz="1500" b="1">
                <a:solidFill>
                  <a:srgbClr val="4385F5"/>
                </a:solidFill>
                <a:latin typeface="Barlow"/>
                <a:ea typeface="Barlow"/>
                <a:cs typeface="Barlow"/>
              </a:defRPr>
            </a:pPr>
            <a:r>
              <a:rPr sz="1500" b="1">
                <a:solidFill>
                  <a:srgbClr val="4385F5"/>
                </a:solidFill>
                <a:latin typeface="Barlow"/>
                <a:ea typeface="Barlow"/>
                <a:cs typeface="Barlow"/>
              </a:rPr>
              <a:t>Brand direction</a:t>
            </a:r>
          </a:p>
        </p:txBody>
      </p:sp>
      <p:sp>
        <p:nvSpPr>
          <p:cNvPr id="5" name="BTP Collection 001 creative brief and founder">
            <a:extLst>
              <a:ext uri="{FF2B5EF4-FFF2-40B4-BE49-F238E27FC236}">
                <a16:creationId xmlns:a16="http://schemas.microsoft.com/office/drawing/2014/main" id="{6687AC2C-CCE4-4D5C-957D-B549C3078B4D}"/>
              </a:ext>
            </a:extLst>
          </p:cNvPr>
          <p:cNvSpPr>
            <a:spLocks noGrp="1"/>
          </p:cNvSpPr>
          <p:nvPr/>
        </p:nvSpPr>
        <p:spPr>
          <a:xfrm>
            <a:off x="381000" y="1733550"/>
            <a:ext cx="8286750" cy="447675"/>
          </a:xfrm>
          <a:prstGeom prst="rect">
            <a:avLst/>
          </a:prstGeom>
          <a:noFill/>
          <a:ln w="0">
            <a:noFill/>
          </a:ln>
        </p:spPr>
        <p:txBody>
          <a:bodyPr wrap="square" lIns="0" tIns="0" rIns="0" bIns="0" anchor="t">
            <a:noAutofit/>
          </a:bodyPr>
          <a:lstStyle>
            <a:defPPr>
              <a:defRPr sz="1425" b="0">
                <a:solidFill>
                  <a:srgbClr val="14203B"/>
                </a:solidFill>
                <a:latin typeface="Barlow"/>
                <a:ea typeface="Barlow"/>
                <a:cs typeface="Barlow"/>
              </a:defRPr>
            </a:defPPr>
          </a:lstStyle>
          <a:p>
            <a:pPr>
              <a:defRPr sz="1425" b="0">
                <a:solidFill>
                  <a:srgbClr val="14203B"/>
                </a:solidFill>
                <a:latin typeface="Barlow"/>
                <a:ea typeface="Barlow"/>
                <a:cs typeface="Barlow"/>
              </a:defRPr>
            </a:pPr>
            <a:r>
              <a:rPr sz="1425" b="0">
                <a:solidFill>
                  <a:srgbClr val="14203B"/>
                </a:solidFill>
                <a:latin typeface="Barlow"/>
                <a:ea typeface="Barlow"/>
                <a:cs typeface="Barlow"/>
              </a:rPr>
              <a:t>BTP Collection 001 creative brief and founder meaning clarification, October 2026.</a:t>
            </a:r>
          </a:p>
        </p:txBody>
      </p:sp>
      <p:sp>
        <p:nvSpPr>
          <p:cNvPr id="6" name="Platform mechanics">
            <a:extLst>
              <a:ext uri="{FF2B5EF4-FFF2-40B4-BE49-F238E27FC236}">
                <a16:creationId xmlns:a16="http://schemas.microsoft.com/office/drawing/2014/main" id="{7E92DECF-5F5D-494E-82EB-F71452DA9A23}"/>
              </a:ext>
            </a:extLst>
          </p:cNvPr>
          <p:cNvSpPr>
            <a:spLocks noGrp="1"/>
          </p:cNvSpPr>
          <p:nvPr/>
        </p:nvSpPr>
        <p:spPr>
          <a:xfrm>
            <a:off x="381000" y="2190750"/>
            <a:ext cx="8286750" cy="276225"/>
          </a:xfrm>
          <a:prstGeom prst="rect">
            <a:avLst/>
          </a:prstGeom>
          <a:noFill/>
          <a:ln w="0">
            <a:noFill/>
          </a:ln>
        </p:spPr>
        <p:txBody>
          <a:bodyPr wrap="square" lIns="0" tIns="0" rIns="0" bIns="0" anchor="t">
            <a:noAutofit/>
          </a:bodyPr>
          <a:lstStyle>
            <a:defPPr>
              <a:defRPr sz="1500" b="1">
                <a:solidFill>
                  <a:srgbClr val="4385F5"/>
                </a:solidFill>
                <a:latin typeface="Barlow"/>
                <a:ea typeface="Barlow"/>
                <a:cs typeface="Barlow"/>
              </a:defRPr>
            </a:defPPr>
          </a:lstStyle>
          <a:p>
            <a:pPr>
              <a:defRPr sz="1500" b="1">
                <a:solidFill>
                  <a:srgbClr val="4385F5"/>
                </a:solidFill>
                <a:latin typeface="Barlow"/>
                <a:ea typeface="Barlow"/>
                <a:cs typeface="Barlow"/>
              </a:defRPr>
            </a:pPr>
            <a:r>
              <a:rPr sz="1500" b="1">
                <a:solidFill>
                  <a:srgbClr val="4385F5"/>
                </a:solidFill>
                <a:latin typeface="Barlow"/>
                <a:ea typeface="Barlow"/>
                <a:cs typeface="Barlow"/>
              </a:rPr>
              <a:t>Platform mechanics</a:t>
            </a:r>
          </a:p>
        </p:txBody>
      </p:sp>
      <p:sp>
        <p:nvSpPr>
          <p:cNvPr id="7" name="Shopify Help for Meta and TikTok Shop. Google">
            <a:extLst>
              <a:ext uri="{FF2B5EF4-FFF2-40B4-BE49-F238E27FC236}">
                <a16:creationId xmlns:a16="http://schemas.microsoft.com/office/drawing/2014/main" id="{17F710A3-4773-48F7-8642-CA7351612B3C}"/>
              </a:ext>
            </a:extLst>
          </p:cNvPr>
          <p:cNvSpPr>
            <a:spLocks noGrp="1"/>
          </p:cNvSpPr>
          <p:nvPr/>
        </p:nvSpPr>
        <p:spPr>
          <a:xfrm>
            <a:off x="381000" y="2495550"/>
            <a:ext cx="8286750" cy="447675"/>
          </a:xfrm>
          <a:prstGeom prst="rect">
            <a:avLst/>
          </a:prstGeom>
          <a:noFill/>
          <a:ln w="0">
            <a:noFill/>
          </a:ln>
        </p:spPr>
        <p:txBody>
          <a:bodyPr wrap="square" lIns="0" tIns="0" rIns="0" bIns="0" anchor="t">
            <a:noAutofit/>
          </a:bodyPr>
          <a:lstStyle>
            <a:defPPr>
              <a:defRPr sz="1425" b="0">
                <a:solidFill>
                  <a:srgbClr val="14203B"/>
                </a:solidFill>
                <a:latin typeface="Barlow"/>
                <a:ea typeface="Barlow"/>
                <a:cs typeface="Barlow"/>
              </a:defRPr>
            </a:defPPr>
          </a:lstStyle>
          <a:p>
            <a:pPr>
              <a:defRPr sz="1425" b="0">
                <a:solidFill>
                  <a:srgbClr val="14203B"/>
                </a:solidFill>
                <a:latin typeface="Barlow"/>
                <a:ea typeface="Barlow"/>
                <a:cs typeface="Barlow"/>
              </a:defRPr>
            </a:pPr>
            <a:r>
              <a:rPr sz="1425" b="0">
                <a:solidFill>
                  <a:srgbClr val="14203B"/>
                </a:solidFill>
                <a:latin typeface="Barlow"/>
                <a:ea typeface="Barlow"/>
                <a:cs typeface="Barlow"/>
              </a:rPr>
              <a:t>Shopify Help for Meta. Google Merchant Center free listings. TikTok Spark Ads. Accessed October 16, 2026.</a:t>
            </a:r>
          </a:p>
        </p:txBody>
      </p:sp>
      <p:sp>
        <p:nvSpPr>
          <p:cNvPr id="8" name="Proposal boundaries">
            <a:extLst>
              <a:ext uri="{FF2B5EF4-FFF2-40B4-BE49-F238E27FC236}">
                <a16:creationId xmlns:a16="http://schemas.microsoft.com/office/drawing/2014/main" id="{6AF12691-0152-49BB-9A6B-AE2FFAB2FA56}"/>
              </a:ext>
            </a:extLst>
          </p:cNvPr>
          <p:cNvSpPr>
            <a:spLocks noGrp="1"/>
          </p:cNvSpPr>
          <p:nvPr/>
        </p:nvSpPr>
        <p:spPr>
          <a:xfrm>
            <a:off x="381000" y="2952750"/>
            <a:ext cx="8286750" cy="276225"/>
          </a:xfrm>
          <a:prstGeom prst="rect">
            <a:avLst/>
          </a:prstGeom>
          <a:noFill/>
          <a:ln w="0">
            <a:noFill/>
          </a:ln>
        </p:spPr>
        <p:txBody>
          <a:bodyPr wrap="square" lIns="0" tIns="0" rIns="0" bIns="0" anchor="t">
            <a:noAutofit/>
          </a:bodyPr>
          <a:lstStyle>
            <a:defPPr>
              <a:defRPr sz="1500" b="1">
                <a:solidFill>
                  <a:srgbClr val="4385F5"/>
                </a:solidFill>
                <a:latin typeface="Barlow"/>
                <a:ea typeface="Barlow"/>
                <a:cs typeface="Barlow"/>
              </a:defRPr>
            </a:defPPr>
          </a:lstStyle>
          <a:p>
            <a:pPr>
              <a:defRPr sz="1500" b="1">
                <a:solidFill>
                  <a:srgbClr val="4385F5"/>
                </a:solidFill>
                <a:latin typeface="Barlow"/>
                <a:ea typeface="Barlow"/>
                <a:cs typeface="Barlow"/>
              </a:defRPr>
            </a:pPr>
            <a:r>
              <a:rPr sz="1500" b="1">
                <a:solidFill>
                  <a:srgbClr val="4385F5"/>
                </a:solidFill>
                <a:latin typeface="Barlow"/>
                <a:ea typeface="Barlow"/>
                <a:cs typeface="Barlow"/>
              </a:rPr>
              <a:t>Proposal boundaries</a:t>
            </a:r>
          </a:p>
        </p:txBody>
      </p:sp>
      <p:sp>
        <p:nvSpPr>
          <p:cNvPr id="9" name="Buyer, channel mix and delivery scope are hyp">
            <a:extLst>
              <a:ext uri="{FF2B5EF4-FFF2-40B4-BE49-F238E27FC236}">
                <a16:creationId xmlns:a16="http://schemas.microsoft.com/office/drawing/2014/main" id="{C3DF47DF-0481-436A-8CC8-89B17B95607E}"/>
              </a:ext>
            </a:extLst>
          </p:cNvPr>
          <p:cNvSpPr>
            <a:spLocks noGrp="1"/>
          </p:cNvSpPr>
          <p:nvPr/>
        </p:nvSpPr>
        <p:spPr>
          <a:xfrm>
            <a:off x="381000" y="3257550"/>
            <a:ext cx="8286750" cy="447675"/>
          </a:xfrm>
          <a:prstGeom prst="rect">
            <a:avLst/>
          </a:prstGeom>
          <a:noFill/>
          <a:ln w="0">
            <a:noFill/>
          </a:ln>
        </p:spPr>
        <p:txBody>
          <a:bodyPr wrap="square" lIns="0" tIns="0" rIns="0" bIns="0" anchor="t">
            <a:noAutofit/>
          </a:bodyPr>
          <a:lstStyle>
            <a:defPPr>
              <a:defRPr sz="1425" b="0">
                <a:solidFill>
                  <a:srgbClr val="14203B"/>
                </a:solidFill>
                <a:latin typeface="Barlow"/>
                <a:ea typeface="Barlow"/>
                <a:cs typeface="Barlow"/>
              </a:defRPr>
            </a:defPPr>
          </a:lstStyle>
          <a:p>
            <a:pPr>
              <a:defRPr sz="1425" b="0">
                <a:solidFill>
                  <a:srgbClr val="14203B"/>
                </a:solidFill>
                <a:latin typeface="Barlow"/>
                <a:ea typeface="Barlow"/>
                <a:cs typeface="Barlow"/>
              </a:defRPr>
            </a:pPr>
            <a:r>
              <a:rPr sz="1425" b="0">
                <a:solidFill>
                  <a:srgbClr val="14203B"/>
                </a:solidFill>
                <a:latin typeface="Barlow"/>
                <a:ea typeface="Barlow"/>
                <a:cs typeface="Barlow"/>
              </a:rPr>
              <a:t>Buyer, channel mix and delivery scope are hypotheses and recommendations. Sample, pricing, inventory, market eligibility and investment require confirmation.</a:t>
            </a:r>
          </a:p>
        </p:txBody>
      </p:sp>
      <p:sp>
        <p:nvSpPr>
          <p:cNvPr id="10" name="Visuals">
            <a:extLst>
              <a:ext uri="{FF2B5EF4-FFF2-40B4-BE49-F238E27FC236}">
                <a16:creationId xmlns:a16="http://schemas.microsoft.com/office/drawing/2014/main" id="{C31ED96C-27A5-462A-86F7-58259CD6B951}"/>
              </a:ext>
            </a:extLst>
          </p:cNvPr>
          <p:cNvSpPr>
            <a:spLocks noGrp="1"/>
          </p:cNvSpPr>
          <p:nvPr/>
        </p:nvSpPr>
        <p:spPr>
          <a:xfrm>
            <a:off x="381000" y="3714750"/>
            <a:ext cx="8286750" cy="276225"/>
          </a:xfrm>
          <a:prstGeom prst="rect">
            <a:avLst/>
          </a:prstGeom>
          <a:noFill/>
          <a:ln w="0">
            <a:noFill/>
          </a:ln>
        </p:spPr>
        <p:txBody>
          <a:bodyPr wrap="square" lIns="0" tIns="0" rIns="0" bIns="0" anchor="t">
            <a:noAutofit/>
          </a:bodyPr>
          <a:lstStyle>
            <a:defPPr>
              <a:defRPr sz="1500" b="1">
                <a:solidFill>
                  <a:srgbClr val="4385F5"/>
                </a:solidFill>
                <a:latin typeface="Barlow"/>
                <a:ea typeface="Barlow"/>
                <a:cs typeface="Barlow"/>
              </a:defRPr>
            </a:defPPr>
          </a:lstStyle>
          <a:p>
            <a:pPr>
              <a:defRPr sz="1500" b="1">
                <a:solidFill>
                  <a:srgbClr val="4385F5"/>
                </a:solidFill>
                <a:latin typeface="Barlow"/>
                <a:ea typeface="Barlow"/>
                <a:cs typeface="Barlow"/>
              </a:defRPr>
            </a:pPr>
            <a:r>
              <a:rPr sz="1500" b="1">
                <a:solidFill>
                  <a:srgbClr val="4385F5"/>
                </a:solidFill>
                <a:latin typeface="Barlow"/>
                <a:ea typeface="Barlow"/>
                <a:cs typeface="Barlow"/>
              </a:rPr>
              <a:t>Visuals</a:t>
            </a:r>
          </a:p>
        </p:txBody>
      </p:sp>
      <p:sp>
        <p:nvSpPr>
          <p:cNvPr id="11" name="Concept scenes are generated visualizations. ">
            <a:extLst>
              <a:ext uri="{FF2B5EF4-FFF2-40B4-BE49-F238E27FC236}">
                <a16:creationId xmlns:a16="http://schemas.microsoft.com/office/drawing/2014/main" id="{B4A68D15-AE52-4A85-9D0F-E09A9C7C8CC5}"/>
              </a:ext>
            </a:extLst>
          </p:cNvPr>
          <p:cNvSpPr>
            <a:spLocks noGrp="1"/>
          </p:cNvSpPr>
          <p:nvPr/>
        </p:nvSpPr>
        <p:spPr>
          <a:xfrm>
            <a:off x="381000" y="4019550"/>
            <a:ext cx="8286750" cy="447675"/>
          </a:xfrm>
          <a:prstGeom prst="rect">
            <a:avLst/>
          </a:prstGeom>
          <a:noFill/>
          <a:ln w="0">
            <a:noFill/>
          </a:ln>
        </p:spPr>
        <p:txBody>
          <a:bodyPr wrap="square" lIns="0" tIns="0" rIns="0" bIns="0" anchor="t">
            <a:noAutofit/>
          </a:bodyPr>
          <a:lstStyle>
            <a:defPPr>
              <a:defRPr sz="1425" b="0">
                <a:solidFill>
                  <a:srgbClr val="14203B"/>
                </a:solidFill>
                <a:latin typeface="Barlow"/>
                <a:ea typeface="Barlow"/>
                <a:cs typeface="Barlow"/>
              </a:defRPr>
            </a:defPPr>
          </a:lstStyle>
          <a:p>
            <a:pPr>
              <a:defRPr sz="1425" b="0">
                <a:solidFill>
                  <a:srgbClr val="14203B"/>
                </a:solidFill>
                <a:latin typeface="Barlow"/>
                <a:ea typeface="Barlow"/>
                <a:cs typeface="Barlow"/>
              </a:defRPr>
            </a:pPr>
            <a:r>
              <a:rPr sz="1425" b="0">
                <a:solidFill>
                  <a:srgbClr val="14203B"/>
                </a:solidFill>
                <a:latin typeface="Barlow"/>
                <a:ea typeface="Barlow"/>
                <a:cs typeface="Barlow"/>
              </a:rPr>
              <a:t>Concept scenes are generated visualizations. Supplied garment artwork remains the product reference.</a:t>
            </a:r>
          </a:p>
        </p:txBody>
      </p:sp>
    </p:spTree>
    <p:extLst>
      <p:ext uri="{BB962C8B-B14F-4D97-AF65-F5344CB8AC3E}">
        <p14:creationId xmlns:p14="http://schemas.microsoft.com/office/powerpoint/2010/main" val="1441023580"/>
      </p:ext>
    </p:extLst>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01" name="Google Shape;701;g1953bddaa59_1_49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57150"/>
            <a:ext cx="9144001" cy="5201900"/>
          </a:xfrm>
          <a:prstGeom prst="rect">
            <a:avLst/>
          </a:prstGeom>
          <a:noFill/>
          <a:ln>
            <a:noFill/>
          </a:ln>
        </p:spPr>
      </p:pic>
      <p:sp>
        <p:nvSpPr>
          <p:cNvPr id="702" name="Google Shape;702;g1953bddaa59_1_499"/>
          <p:cNvSpPr txBox="1">
            <a:spLocks noGrp="1"/>
          </p:cNvSpPr>
          <p:nvPr>
            <p:ph type="body" idx="1"/>
          </p:nvPr>
        </p:nvSpPr>
        <p:spPr>
          <a:xfrm>
            <a:off x="384150" y="1456088"/>
            <a:ext cx="2549400" cy="10020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1200"/>
              </a:spcAft>
              <a:buClr>
                <a:srgbClr val="000000"/>
              </a:buClr>
              <a:buSzPts val="1000"/>
              <a:buNone/>
            </a:pPr>
            <a:r>
              <a:rPr lang="en-GB" sz="2500">
                <a:solidFill>
                  <a:srgbClr val="FFFFFF"/>
                </a:solidFill>
              </a:rPr>
              <a:t>Case study</a:t>
            </a:r>
            <a:endParaRPr sz="2100">
              <a:solidFill>
                <a:srgbClr val="FFFFFF"/>
              </a:solidFill>
            </a:endParaRPr>
          </a:p>
        </p:txBody>
      </p:sp>
      <p:sp>
        <p:nvSpPr>
          <p:cNvPr id="703" name="Google Shape;703;g1953bddaa59_1_499"/>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704" name="Google Shape;704;g1953bddaa59_1_49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705" name="Google Shape;705;g1953bddaa59_1_499"/>
          <p:cNvSpPr txBox="1">
            <a:spLocks noGrp="1"/>
          </p:cNvSpPr>
          <p:nvPr>
            <p:ph type="title"/>
          </p:nvPr>
        </p:nvSpPr>
        <p:spPr>
          <a:xfrm>
            <a:off x="381000" y="2159006"/>
            <a:ext cx="4283400" cy="139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100"/>
              <a:buNone/>
            </a:pPr>
            <a:r>
              <a:rPr lang="en-GB" sz="2900" dirty="0">
                <a:solidFill>
                  <a:srgbClr val="4285F4"/>
                </a:solidFill>
              </a:rPr>
              <a:t>Slicing </a:t>
            </a:r>
            <a:r>
              <a:rPr lang="en-GB" sz="2900" dirty="0">
                <a:solidFill>
                  <a:srgbClr val="FF1FBA"/>
                </a:solidFill>
              </a:rPr>
              <a:t>Gear </a:t>
            </a:r>
            <a:r>
              <a:rPr lang="en-GB" sz="2900" dirty="0">
                <a:solidFill>
                  <a:srgbClr val="4285F4"/>
                </a:solidFill>
              </a:rPr>
              <a:t> </a:t>
            </a:r>
            <a:endParaRPr sz="2900" b="1" dirty="0">
              <a:solidFill>
                <a:srgbClr val="4285F4"/>
              </a:solidFill>
              <a:latin typeface="Barlow"/>
              <a:ea typeface="Barlow"/>
              <a:cs typeface="Barlow"/>
              <a:sym typeface="Barlow"/>
            </a:endParaRPr>
          </a:p>
        </p:txBody>
      </p:sp>
      <p:sp>
        <p:nvSpPr>
          <p:cNvPr id="706" name="Google Shape;706;g1953bddaa59_1_499"/>
          <p:cNvSpPr/>
          <p:nvPr/>
        </p:nvSpPr>
        <p:spPr>
          <a:xfrm>
            <a:off x="8036081" y="-414244"/>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07" name="Google Shape;707;g1953bddaa59_1_499"/>
          <p:cNvSpPr/>
          <p:nvPr/>
        </p:nvSpPr>
        <p:spPr>
          <a:xfrm rot="601">
            <a:off x="547919" y="2774361"/>
            <a:ext cx="1110916" cy="168490"/>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sp>
        <p:nvSpPr>
          <p:cNvPr id="708" name="Google Shape;708;g1953bddaa59_1_499"/>
          <p:cNvSpPr/>
          <p:nvPr/>
        </p:nvSpPr>
        <p:spPr>
          <a:xfrm>
            <a:off x="7458656" y="-309825"/>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09" name="Google Shape;709;g1953bddaa59_1_499"/>
          <p:cNvSpPr/>
          <p:nvPr/>
        </p:nvSpPr>
        <p:spPr>
          <a:xfrm>
            <a:off x="6879488" y="-228600"/>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10" name="Google Shape;710;g1953bddaa59_1_499"/>
          <p:cNvSpPr/>
          <p:nvPr/>
        </p:nvSpPr>
        <p:spPr>
          <a:xfrm>
            <a:off x="6327581" y="-1705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15" name="Google Shape;715;g1953bddaa59_1_512"/>
          <p:cNvPicPr preferRelativeResize="0"/>
          <p:nvPr/>
        </p:nvPicPr>
        <p:blipFill rotWithShape="1">
          <a:blip r:embed="rId2" cstate="email">
            <a:alphaModFix/>
            <a:extLst>
              <a:ext uri="{28A0092B-C50C-407E-A947-70E740481C1C}">
                <a14:useLocalDpi xmlns:a14="http://schemas.microsoft.com/office/drawing/2010/main"/>
              </a:ext>
            </a:extLst>
          </a:blip>
          <a:srcRect l="-271" r="-28894"/>
          <a:stretch/>
        </p:blipFill>
        <p:spPr>
          <a:xfrm>
            <a:off x="3740633" y="0"/>
            <a:ext cx="7717200" cy="5143500"/>
          </a:xfrm>
          <a:prstGeom prst="parallelogram">
            <a:avLst>
              <a:gd name="adj" fmla="val 25000"/>
            </a:avLst>
          </a:prstGeom>
          <a:noFill/>
          <a:ln>
            <a:noFill/>
          </a:ln>
        </p:spPr>
      </p:pic>
      <p:sp>
        <p:nvSpPr>
          <p:cNvPr id="716" name="Google Shape;716;g1953bddaa59_1_512"/>
          <p:cNvSpPr/>
          <p:nvPr/>
        </p:nvSpPr>
        <p:spPr>
          <a:xfrm>
            <a:off x="5946750" y="4807376"/>
            <a:ext cx="582650" cy="1090750"/>
          </a:xfrm>
          <a:custGeom>
            <a:avLst/>
            <a:gdLst/>
            <a:ahLst/>
            <a:cxnLst/>
            <a:rect l="l" t="t" r="r" b="b"/>
            <a:pathLst>
              <a:path w="23306" h="43630" extrusionOk="0">
                <a:moveTo>
                  <a:pt x="15781" y="0"/>
                </a:moveTo>
                <a:lnTo>
                  <a:pt x="23306" y="0"/>
                </a:lnTo>
                <a:lnTo>
                  <a:pt x="8969" y="41720"/>
                </a:lnTo>
                <a:lnTo>
                  <a:pt x="0" y="43630"/>
                </a:lnTo>
                <a:close/>
              </a:path>
            </a:pathLst>
          </a:custGeom>
          <a:solidFill>
            <a:srgbClr val="FF1FBA"/>
          </a:solidFill>
          <a:ln>
            <a:noFill/>
          </a:ln>
        </p:spPr>
        <p:txBody>
          <a:bodyPr/>
          <a:lstStyle/>
          <a:p>
            <a:endParaRPr lang="en-US"/>
          </a:p>
        </p:txBody>
      </p:sp>
      <p:sp>
        <p:nvSpPr>
          <p:cNvPr id="717" name="Google Shape;717;g1953bddaa59_1_512"/>
          <p:cNvSpPr/>
          <p:nvPr/>
        </p:nvSpPr>
        <p:spPr>
          <a:xfrm>
            <a:off x="-2325" y="4654826"/>
            <a:ext cx="6405500" cy="1052650"/>
          </a:xfrm>
          <a:custGeom>
            <a:avLst/>
            <a:gdLst/>
            <a:ahLst/>
            <a:cxnLst/>
            <a:rect l="l" t="t" r="r" b="b"/>
            <a:pathLst>
              <a:path w="256220" h="42106" extrusionOk="0">
                <a:moveTo>
                  <a:pt x="0" y="0"/>
                </a:moveTo>
                <a:lnTo>
                  <a:pt x="0" y="40201"/>
                </a:lnTo>
                <a:lnTo>
                  <a:pt x="241647" y="42106"/>
                </a:lnTo>
                <a:lnTo>
                  <a:pt x="256220" y="196"/>
                </a:lnTo>
                <a:close/>
              </a:path>
            </a:pathLst>
          </a:custGeom>
          <a:gradFill>
            <a:gsLst>
              <a:gs pos="0">
                <a:srgbClr val="001666"/>
              </a:gs>
              <a:gs pos="100000">
                <a:srgbClr val="000000"/>
              </a:gs>
            </a:gsLst>
            <a:lin ang="2700006" scaled="0"/>
          </a:gradFill>
          <a:ln>
            <a:noFill/>
          </a:ln>
          <a:effectLst>
            <a:outerShdw blurRad="257175" dist="238125" dir="19920000" algn="bl" rotWithShape="0">
              <a:srgbClr val="001666">
                <a:alpha val="10590"/>
              </a:srgbClr>
            </a:outerShdw>
          </a:effectLst>
        </p:spPr>
        <p:txBody>
          <a:bodyPr/>
          <a:lstStyle/>
          <a:p>
            <a:endParaRPr lang="en-US"/>
          </a:p>
        </p:txBody>
      </p:sp>
      <p:sp>
        <p:nvSpPr>
          <p:cNvPr id="718" name="Google Shape;718;g1953bddaa59_1_512"/>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719" name="Google Shape;719;g1953bddaa59_1_512"/>
          <p:cNvPicPr preferRelativeResize="0"/>
          <p:nvPr/>
        </p:nvPicPr>
        <p:blipFill rotWithShape="1">
          <a:blip r:embed="rId3" cstate="email">
            <a:alphaModFix amt="37000"/>
            <a:extLst>
              <a:ext uri="{28A0092B-C50C-407E-A947-70E740481C1C}">
                <a14:useLocalDpi xmlns:a14="http://schemas.microsoft.com/office/drawing/2010/main"/>
              </a:ext>
            </a:extLst>
          </a:blip>
          <a:srcRect/>
          <a:stretch/>
        </p:blipFill>
        <p:spPr>
          <a:xfrm rot="-5400000">
            <a:off x="8646278" y="211014"/>
            <a:ext cx="5143498" cy="4819651"/>
          </a:xfrm>
          <a:prstGeom prst="rect">
            <a:avLst/>
          </a:prstGeom>
          <a:noFill/>
          <a:ln>
            <a:noFill/>
          </a:ln>
        </p:spPr>
      </p:pic>
      <p:pic>
        <p:nvPicPr>
          <p:cNvPr id="720" name="Google Shape;720;g1953bddaa59_1_51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721" name="Google Shape;721;g1953bddaa59_1_512"/>
          <p:cNvSpPr txBox="1">
            <a:spLocks noGrp="1"/>
          </p:cNvSpPr>
          <p:nvPr>
            <p:ph type="title"/>
          </p:nvPr>
        </p:nvSpPr>
        <p:spPr>
          <a:xfrm>
            <a:off x="381000" y="1184213"/>
            <a:ext cx="4283400" cy="443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21052"/>
              <a:buNone/>
            </a:pPr>
            <a:r>
              <a:rPr lang="en-GB" sz="1900" dirty="0">
                <a:solidFill>
                  <a:srgbClr val="4285F4"/>
                </a:solidFill>
              </a:rPr>
              <a:t>Scoring </a:t>
            </a:r>
            <a:r>
              <a:rPr lang="en-GB" sz="1900" dirty="0">
                <a:solidFill>
                  <a:srgbClr val="FF1FBA"/>
                </a:solidFill>
              </a:rPr>
              <a:t>more</a:t>
            </a:r>
            <a:r>
              <a:rPr lang="en-GB" sz="1900" dirty="0">
                <a:solidFill>
                  <a:srgbClr val="4285F4"/>
                </a:solidFill>
              </a:rPr>
              <a:t> Revenue</a:t>
            </a:r>
            <a:endParaRPr sz="1900" b="1" dirty="0">
              <a:solidFill>
                <a:srgbClr val="4285F4"/>
              </a:solidFill>
              <a:latin typeface="Barlow"/>
              <a:ea typeface="Barlow"/>
              <a:cs typeface="Barlow"/>
              <a:sym typeface="Barlow"/>
            </a:endParaRPr>
          </a:p>
        </p:txBody>
      </p:sp>
      <p:sp>
        <p:nvSpPr>
          <p:cNvPr id="722" name="Google Shape;722;g1953bddaa59_1_512"/>
          <p:cNvSpPr txBox="1">
            <a:spLocks noGrp="1"/>
          </p:cNvSpPr>
          <p:nvPr>
            <p:ph type="title"/>
          </p:nvPr>
        </p:nvSpPr>
        <p:spPr>
          <a:xfrm>
            <a:off x="381000" y="1572072"/>
            <a:ext cx="4188600" cy="66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800"/>
              <a:buNone/>
            </a:pPr>
            <a:r>
              <a:rPr lang="en-GB" sz="2600" b="0">
                <a:solidFill>
                  <a:srgbClr val="001666"/>
                </a:solidFill>
                <a:latin typeface="Barlow Medium"/>
                <a:ea typeface="Barlow Medium"/>
                <a:cs typeface="Barlow Medium"/>
                <a:sym typeface="Barlow Medium"/>
              </a:rPr>
              <a:t>Cutting Edge Campaign</a:t>
            </a:r>
            <a:endParaRPr sz="3500" b="0">
              <a:solidFill>
                <a:srgbClr val="001666"/>
              </a:solidFill>
              <a:latin typeface="Barlow Medium"/>
              <a:ea typeface="Barlow Medium"/>
              <a:cs typeface="Barlow Medium"/>
              <a:sym typeface="Barlow Medium"/>
            </a:endParaRPr>
          </a:p>
        </p:txBody>
      </p:sp>
      <p:cxnSp>
        <p:nvCxnSpPr>
          <p:cNvPr id="723" name="Google Shape;723;g1953bddaa59_1_512"/>
          <p:cNvCxnSpPr/>
          <p:nvPr/>
        </p:nvCxnSpPr>
        <p:spPr>
          <a:xfrm>
            <a:off x="475650" y="2234925"/>
            <a:ext cx="3295800" cy="0"/>
          </a:xfrm>
          <a:prstGeom prst="straightConnector1">
            <a:avLst/>
          </a:prstGeom>
          <a:noFill/>
          <a:ln w="9525" cap="flat" cmpd="sng">
            <a:solidFill>
              <a:srgbClr val="021F86"/>
            </a:solidFill>
            <a:prstDash val="solid"/>
            <a:round/>
            <a:headEnd type="none" w="sm" len="sm"/>
            <a:tailEnd type="none" w="sm" len="sm"/>
          </a:ln>
        </p:spPr>
      </p:cxnSp>
      <p:sp>
        <p:nvSpPr>
          <p:cNvPr id="724" name="Google Shape;724;g1953bddaa59_1_512"/>
          <p:cNvSpPr txBox="1">
            <a:spLocks noGrp="1"/>
          </p:cNvSpPr>
          <p:nvPr>
            <p:ph type="body" idx="1"/>
          </p:nvPr>
        </p:nvSpPr>
        <p:spPr>
          <a:xfrm>
            <a:off x="418500" y="2273925"/>
            <a:ext cx="3381600" cy="13599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Clr>
                <a:srgbClr val="000000"/>
              </a:buClr>
              <a:buSzPts val="800"/>
              <a:buNone/>
            </a:pPr>
            <a:r>
              <a:rPr lang="en-GB" sz="1000" dirty="0">
                <a:solidFill>
                  <a:srgbClr val="021F86"/>
                </a:solidFill>
                <a:latin typeface="Barlow Medium"/>
                <a:ea typeface="Barlow Medium"/>
                <a:cs typeface="Barlow Medium"/>
                <a:sym typeface="Barlow Medium"/>
              </a:rPr>
              <a:t>A knife brand wanted to grow the business but from a challenger position, with a small budget. We created a disruptive strategy that leveraged product placement solution in one of the most popular TV shows at the time, and created a bundle product offer, which allowed brand to charge a premium for a collectable set. These bold moves cut out new market segments and sharpened the brand’s position.</a:t>
            </a:r>
            <a:endParaRPr sz="1000" dirty="0">
              <a:solidFill>
                <a:srgbClr val="021F86"/>
              </a:solidFill>
              <a:latin typeface="Barlow Medium"/>
              <a:ea typeface="Barlow Medium"/>
              <a:cs typeface="Barlow Medium"/>
              <a:sym typeface="Barlow Medium"/>
            </a:endParaRPr>
          </a:p>
          <a:p>
            <a:pPr marL="0" lvl="0" indent="0" algn="l" rtl="0">
              <a:lnSpc>
                <a:spcPct val="115000"/>
              </a:lnSpc>
              <a:spcBef>
                <a:spcPts val="0"/>
              </a:spcBef>
              <a:spcAft>
                <a:spcPts val="0"/>
              </a:spcAft>
              <a:buClr>
                <a:srgbClr val="000000"/>
              </a:buClr>
              <a:buSzPts val="800"/>
              <a:buNone/>
            </a:pPr>
            <a:endParaRPr sz="1000" dirty="0">
              <a:solidFill>
                <a:srgbClr val="021F86"/>
              </a:solidFill>
              <a:latin typeface="Barlow Medium"/>
              <a:ea typeface="Barlow Medium"/>
              <a:cs typeface="Barlow Medium"/>
              <a:sym typeface="Barlow Medium"/>
            </a:endParaRPr>
          </a:p>
        </p:txBody>
      </p:sp>
      <p:sp>
        <p:nvSpPr>
          <p:cNvPr id="725" name="Google Shape;725;g1953bddaa59_1_512"/>
          <p:cNvSpPr txBox="1"/>
          <p:nvPr/>
        </p:nvSpPr>
        <p:spPr>
          <a:xfrm>
            <a:off x="2538056" y="763669"/>
            <a:ext cx="4312500" cy="307800"/>
          </a:xfrm>
          <a:prstGeom prst="rect">
            <a:avLst/>
          </a:prstGeom>
          <a:noFill/>
          <a:ln>
            <a:noFill/>
          </a:ln>
        </p:spPr>
        <p:txBody>
          <a:bodyPr spcFirstLastPara="1" wrap="square" lIns="68575" tIns="68575" rIns="68575" bIns="68575" anchor="t" anchorCtr="0">
            <a:spAutoFit/>
          </a:bodyPr>
          <a:lstStyle/>
          <a:p>
            <a:pPr marL="0" lvl="0" indent="0" algn="l" rtl="0">
              <a:spcBef>
                <a:spcPts val="0"/>
              </a:spcBef>
              <a:spcAft>
                <a:spcPts val="0"/>
              </a:spcAft>
              <a:buNone/>
            </a:pPr>
            <a:endParaRPr sz="1100">
              <a:latin typeface="Barlow"/>
              <a:ea typeface="Barlow"/>
              <a:cs typeface="Barlow"/>
              <a:sym typeface="Barlow"/>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30" name="Google Shape;730;g1e904292f7e_1_90"/>
          <p:cNvPicPr preferRelativeResize="0"/>
          <p:nvPr/>
        </p:nvPicPr>
        <p:blipFill rotWithShape="1">
          <a:blip r:embed="rId2" cstate="email">
            <a:alphaModFix/>
            <a:extLst>
              <a:ext uri="{28A0092B-C50C-407E-A947-70E740481C1C}">
                <a14:useLocalDpi xmlns:a14="http://schemas.microsoft.com/office/drawing/2010/main"/>
              </a:ext>
            </a:extLst>
          </a:blip>
          <a:srcRect l="-51125" t="-4931"/>
          <a:stretch/>
        </p:blipFill>
        <p:spPr>
          <a:xfrm flipH="1">
            <a:off x="-65501" y="561450"/>
            <a:ext cx="5147976" cy="4619576"/>
          </a:xfrm>
          <a:prstGeom prst="rect">
            <a:avLst/>
          </a:prstGeom>
          <a:noFill/>
          <a:ln>
            <a:noFill/>
          </a:ln>
        </p:spPr>
      </p:pic>
      <p:sp>
        <p:nvSpPr>
          <p:cNvPr id="731" name="Google Shape;731;g1e904292f7e_1_90"/>
          <p:cNvSpPr>
            <a:spLocks noGrp="1" noRot="1" noMove="1" noResize="1" noEditPoints="1" noAdjustHandles="1" noChangeArrowheads="1" noChangeShapeType="1"/>
          </p:cNvSpPr>
          <p:nvPr/>
        </p:nvSpPr>
        <p:spPr>
          <a:xfrm flipH="1">
            <a:off x="-358451" y="-95415"/>
            <a:ext cx="9926226" cy="5381458"/>
          </a:xfrm>
          <a:custGeom>
            <a:avLst/>
            <a:gdLst/>
            <a:ahLst/>
            <a:cxnLst/>
            <a:rect l="l" t="t" r="r" b="b"/>
            <a:pathLst>
              <a:path w="345170" h="208026" extrusionOk="0">
                <a:moveTo>
                  <a:pt x="856" y="0"/>
                </a:moveTo>
                <a:lnTo>
                  <a:pt x="0" y="207641"/>
                </a:lnTo>
                <a:lnTo>
                  <a:pt x="272796" y="208026"/>
                </a:lnTo>
                <a:lnTo>
                  <a:pt x="345170" y="1905"/>
                </a:lnTo>
                <a:close/>
              </a:path>
            </a:pathLst>
          </a:custGeom>
          <a:gradFill>
            <a:gsLst>
              <a:gs pos="0">
                <a:srgbClr val="001666"/>
              </a:gs>
              <a:gs pos="100000">
                <a:srgbClr val="000000"/>
              </a:gs>
            </a:gsLst>
            <a:lin ang="2700006" scaled="0"/>
          </a:gradFill>
          <a:ln>
            <a:noFill/>
          </a:ln>
          <a:effectLst>
            <a:outerShdw blurRad="257175" dist="238125" dir="19920000" algn="bl" rotWithShape="0">
              <a:srgbClr val="001666">
                <a:alpha val="10980"/>
              </a:srgbClr>
            </a:outerShdw>
          </a:effectLst>
        </p:spPr>
        <p:txBody>
          <a:bodyPr/>
          <a:lstStyle/>
          <a:p>
            <a:endParaRPr lang="en-US"/>
          </a:p>
        </p:txBody>
      </p:sp>
      <p:grpSp>
        <p:nvGrpSpPr>
          <p:cNvPr id="732" name="Google Shape;732;g1e904292f7e_1_90"/>
          <p:cNvGrpSpPr/>
          <p:nvPr/>
        </p:nvGrpSpPr>
        <p:grpSpPr>
          <a:xfrm>
            <a:off x="897882" y="1838981"/>
            <a:ext cx="1666595" cy="1630915"/>
            <a:chOff x="989769" y="444500"/>
            <a:chExt cx="1779600" cy="1741500"/>
          </a:xfrm>
        </p:grpSpPr>
        <p:sp>
          <p:nvSpPr>
            <p:cNvPr id="733" name="Google Shape;733;g1e904292f7e_1_90"/>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34" name="Google Shape;734;g1e904292f7e_1_90"/>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735" name="Google Shape;735;g1e904292f7e_1_90"/>
          <p:cNvGrpSpPr/>
          <p:nvPr/>
        </p:nvGrpSpPr>
        <p:grpSpPr>
          <a:xfrm>
            <a:off x="2036928" y="3282717"/>
            <a:ext cx="1666595" cy="1630915"/>
            <a:chOff x="989769" y="444500"/>
            <a:chExt cx="1779600" cy="1741500"/>
          </a:xfrm>
        </p:grpSpPr>
        <p:sp>
          <p:nvSpPr>
            <p:cNvPr id="736" name="Google Shape;736;g1e904292f7e_1_90"/>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37" name="Google Shape;737;g1e904292f7e_1_90"/>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738" name="Google Shape;738;g1e904292f7e_1_90"/>
          <p:cNvGrpSpPr/>
          <p:nvPr/>
        </p:nvGrpSpPr>
        <p:grpSpPr>
          <a:xfrm>
            <a:off x="3167578" y="1838981"/>
            <a:ext cx="1666595" cy="1630915"/>
            <a:chOff x="989769" y="444500"/>
            <a:chExt cx="1779600" cy="1741500"/>
          </a:xfrm>
        </p:grpSpPr>
        <p:sp>
          <p:nvSpPr>
            <p:cNvPr id="739" name="Google Shape;739;g1e904292f7e_1_90"/>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40" name="Google Shape;740;g1e904292f7e_1_90"/>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741" name="Google Shape;741;g1e904292f7e_1_90"/>
          <p:cNvGrpSpPr/>
          <p:nvPr/>
        </p:nvGrpSpPr>
        <p:grpSpPr>
          <a:xfrm>
            <a:off x="4319599" y="3282717"/>
            <a:ext cx="1666595" cy="1630915"/>
            <a:chOff x="989769" y="444500"/>
            <a:chExt cx="1779600" cy="1741500"/>
          </a:xfrm>
        </p:grpSpPr>
        <p:sp>
          <p:nvSpPr>
            <p:cNvPr id="742" name="Google Shape;742;g1e904292f7e_1_90"/>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43" name="Google Shape;743;g1e904292f7e_1_90"/>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744" name="Google Shape;744;g1e904292f7e_1_90"/>
          <p:cNvGrpSpPr/>
          <p:nvPr/>
        </p:nvGrpSpPr>
        <p:grpSpPr>
          <a:xfrm>
            <a:off x="5438717" y="1838981"/>
            <a:ext cx="1666595" cy="1630915"/>
            <a:chOff x="989769" y="444500"/>
            <a:chExt cx="1779600" cy="1741500"/>
          </a:xfrm>
        </p:grpSpPr>
        <p:sp>
          <p:nvSpPr>
            <p:cNvPr id="745" name="Google Shape;745;g1e904292f7e_1_90"/>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46" name="Google Shape;746;g1e904292f7e_1_90"/>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747" name="Google Shape;747;g1e904292f7e_1_90"/>
          <p:cNvSpPr txBox="1"/>
          <p:nvPr/>
        </p:nvSpPr>
        <p:spPr>
          <a:xfrm>
            <a:off x="2202704" y="4061011"/>
            <a:ext cx="1347900" cy="408000"/>
          </a:xfrm>
          <a:prstGeom prst="rect">
            <a:avLst/>
          </a:prstGeom>
          <a:noFill/>
          <a:ln>
            <a:noFill/>
          </a:ln>
        </p:spPr>
        <p:txBody>
          <a:bodyPr spcFirstLastPara="1" wrap="square" lIns="68575" tIns="34275" rIns="68575" bIns="34275" anchor="ctr" anchorCtr="0">
            <a:spAutoFit/>
          </a:bodyPr>
          <a:lstStyle/>
          <a:p>
            <a:pPr marL="0" marR="0" lvl="0" indent="0" algn="ctr" rtl="0">
              <a:lnSpc>
                <a:spcPct val="100000"/>
              </a:lnSpc>
              <a:spcBef>
                <a:spcPts val="0"/>
              </a:spcBef>
              <a:spcAft>
                <a:spcPts val="0"/>
              </a:spcAft>
              <a:buClr>
                <a:srgbClr val="000000"/>
              </a:buClr>
              <a:buSzPts val="2100"/>
              <a:buFont typeface="Arial"/>
              <a:buNone/>
            </a:pPr>
            <a:r>
              <a:rPr lang="en-GB" sz="1100" b="0" i="0" u="none" strike="noStrike" cap="none">
                <a:solidFill>
                  <a:srgbClr val="FFFFFF"/>
                </a:solidFill>
                <a:latin typeface="Barlow"/>
                <a:ea typeface="Barlow"/>
                <a:cs typeface="Barlow"/>
                <a:sym typeface="Barlow"/>
              </a:rPr>
              <a:t>Webpage </a:t>
            </a:r>
            <a:br>
              <a:rPr lang="en-GB" sz="1100" b="0" i="0" u="none" strike="noStrike" cap="none">
                <a:solidFill>
                  <a:srgbClr val="FFFFFF"/>
                </a:solidFill>
                <a:latin typeface="Barlow"/>
                <a:ea typeface="Barlow"/>
                <a:cs typeface="Barlow"/>
                <a:sym typeface="Barlow"/>
              </a:rPr>
            </a:br>
            <a:r>
              <a:rPr lang="en-GB" sz="1100" b="0" i="0" u="none" strike="noStrike" cap="none">
                <a:solidFill>
                  <a:srgbClr val="FFFFFF"/>
                </a:solidFill>
                <a:latin typeface="Barlow"/>
                <a:ea typeface="Barlow"/>
                <a:cs typeface="Barlow"/>
                <a:sym typeface="Barlow"/>
              </a:rPr>
              <a:t>views</a:t>
            </a:r>
            <a:endParaRPr sz="1100" b="0" i="0" u="none" strike="noStrike" cap="none">
              <a:solidFill>
                <a:srgbClr val="FFFFFF"/>
              </a:solidFill>
              <a:latin typeface="Barlow"/>
              <a:ea typeface="Barlow"/>
              <a:cs typeface="Barlow"/>
              <a:sym typeface="Barlow"/>
            </a:endParaRPr>
          </a:p>
        </p:txBody>
      </p:sp>
      <p:sp>
        <p:nvSpPr>
          <p:cNvPr id="748" name="Google Shape;748;g1e904292f7e_1_90"/>
          <p:cNvSpPr/>
          <p:nvPr/>
        </p:nvSpPr>
        <p:spPr>
          <a:xfrm>
            <a:off x="2211241" y="3730470"/>
            <a:ext cx="1318200" cy="3606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2300" b="1" i="0" u="none" strike="noStrike" cap="none">
                <a:solidFill>
                  <a:srgbClr val="FFFFFF"/>
                </a:solidFill>
                <a:latin typeface="Barlow"/>
                <a:ea typeface="Barlow"/>
                <a:cs typeface="Barlow"/>
                <a:sym typeface="Barlow"/>
              </a:rPr>
              <a:t>2M </a:t>
            </a:r>
            <a:endParaRPr sz="2300" b="1" i="0" u="none" strike="noStrike" cap="none">
              <a:solidFill>
                <a:srgbClr val="FFFFFF"/>
              </a:solidFill>
              <a:latin typeface="Barlow"/>
              <a:ea typeface="Barlow"/>
              <a:cs typeface="Barlow"/>
              <a:sym typeface="Barlow"/>
            </a:endParaRPr>
          </a:p>
        </p:txBody>
      </p:sp>
      <p:sp>
        <p:nvSpPr>
          <p:cNvPr id="749" name="Google Shape;749;g1e904292f7e_1_90"/>
          <p:cNvSpPr txBox="1"/>
          <p:nvPr/>
        </p:nvSpPr>
        <p:spPr>
          <a:xfrm>
            <a:off x="4513219" y="4063876"/>
            <a:ext cx="1279500" cy="433200"/>
          </a:xfrm>
          <a:prstGeom prst="rect">
            <a:avLst/>
          </a:prstGeom>
          <a:noFill/>
          <a:ln>
            <a:noFill/>
          </a:ln>
        </p:spPr>
        <p:txBody>
          <a:bodyPr spcFirstLastPara="1" wrap="square" lIns="68575" tIns="34275" rIns="68575" bIns="34275" anchor="ctr" anchorCtr="0">
            <a:spAutoFit/>
          </a:bodyPr>
          <a:lstStyle/>
          <a:p>
            <a:pPr marL="0" marR="0" lvl="0" indent="0" algn="ctr" rtl="0">
              <a:lnSpc>
                <a:spcPct val="115000"/>
              </a:lnSpc>
              <a:spcBef>
                <a:spcPts val="900"/>
              </a:spcBef>
              <a:spcAft>
                <a:spcPts val="900"/>
              </a:spcAft>
              <a:buClr>
                <a:srgbClr val="000000"/>
              </a:buClr>
              <a:buSzPts val="1400"/>
              <a:buFont typeface="Arial"/>
              <a:buNone/>
            </a:pPr>
            <a:r>
              <a:rPr lang="en-GB" sz="1100" b="0" i="0" u="none" strike="noStrike" cap="none">
                <a:solidFill>
                  <a:srgbClr val="FFFFFF"/>
                </a:solidFill>
                <a:latin typeface="Open Sans"/>
                <a:ea typeface="Open Sans"/>
                <a:cs typeface="Open Sans"/>
                <a:sym typeface="Open Sans"/>
              </a:rPr>
              <a:t>Increase in unique site visits</a:t>
            </a:r>
            <a:endParaRPr sz="1100" b="0" i="0" u="none" strike="noStrike" cap="none">
              <a:solidFill>
                <a:srgbClr val="FFFFFF"/>
              </a:solidFill>
              <a:latin typeface="Open Sans"/>
              <a:ea typeface="Open Sans"/>
              <a:cs typeface="Open Sans"/>
              <a:sym typeface="Open Sans"/>
            </a:endParaRPr>
          </a:p>
        </p:txBody>
      </p:sp>
      <p:sp>
        <p:nvSpPr>
          <p:cNvPr id="750" name="Google Shape;750;g1e904292f7e_1_90"/>
          <p:cNvSpPr txBox="1"/>
          <p:nvPr/>
        </p:nvSpPr>
        <p:spPr>
          <a:xfrm>
            <a:off x="1345896" y="2643539"/>
            <a:ext cx="753300" cy="408000"/>
          </a:xfrm>
          <a:prstGeom prst="rect">
            <a:avLst/>
          </a:prstGeom>
          <a:noFill/>
          <a:ln>
            <a:noFill/>
          </a:ln>
        </p:spPr>
        <p:txBody>
          <a:bodyPr spcFirstLastPara="1" wrap="square" lIns="68575" tIns="34275" rIns="68575" bIns="34275" anchor="ctr" anchorCtr="0">
            <a:spAutoFit/>
          </a:bodyPr>
          <a:lstStyle/>
          <a:p>
            <a:pPr marL="0" marR="0" lvl="0" indent="0" algn="ctr" rtl="0">
              <a:lnSpc>
                <a:spcPct val="100000"/>
              </a:lnSpc>
              <a:spcBef>
                <a:spcPts val="0"/>
              </a:spcBef>
              <a:spcAft>
                <a:spcPts val="0"/>
              </a:spcAft>
              <a:buClr>
                <a:srgbClr val="000000"/>
              </a:buClr>
              <a:buSzPts val="2100"/>
              <a:buFont typeface="Arial"/>
              <a:buNone/>
            </a:pPr>
            <a:r>
              <a:rPr lang="en-GB" sz="1100" b="0" i="0" u="none" strike="noStrike" cap="none">
                <a:solidFill>
                  <a:srgbClr val="FFFFFF"/>
                </a:solidFill>
                <a:latin typeface="Barlow"/>
                <a:ea typeface="Barlow"/>
                <a:cs typeface="Barlow"/>
                <a:sym typeface="Barlow"/>
              </a:rPr>
              <a:t>Facebook fans</a:t>
            </a:r>
            <a:endParaRPr sz="1100" b="0" i="0" u="none" strike="noStrike" cap="none">
              <a:solidFill>
                <a:srgbClr val="FFFFFF"/>
              </a:solidFill>
              <a:latin typeface="Barlow"/>
              <a:ea typeface="Barlow"/>
              <a:cs typeface="Barlow"/>
              <a:sym typeface="Barlow"/>
            </a:endParaRPr>
          </a:p>
        </p:txBody>
      </p:sp>
      <p:sp>
        <p:nvSpPr>
          <p:cNvPr id="751" name="Google Shape;751;g1e904292f7e_1_90"/>
          <p:cNvSpPr/>
          <p:nvPr/>
        </p:nvSpPr>
        <p:spPr>
          <a:xfrm>
            <a:off x="1019733" y="2294288"/>
            <a:ext cx="1423200" cy="3606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2300" b="1" i="0" u="none" strike="noStrike" cap="none">
                <a:solidFill>
                  <a:srgbClr val="FFFFFF"/>
                </a:solidFill>
                <a:latin typeface="Barlow"/>
                <a:ea typeface="Barlow"/>
                <a:cs typeface="Barlow"/>
                <a:sym typeface="Barlow"/>
              </a:rPr>
              <a:t>45K +</a:t>
            </a:r>
            <a:endParaRPr sz="2300" b="1" i="0" u="none" strike="noStrike" cap="none">
              <a:solidFill>
                <a:srgbClr val="FFFFFF"/>
              </a:solidFill>
              <a:latin typeface="Barlow"/>
              <a:ea typeface="Barlow"/>
              <a:cs typeface="Barlow"/>
              <a:sym typeface="Barlow"/>
            </a:endParaRPr>
          </a:p>
        </p:txBody>
      </p:sp>
      <p:sp>
        <p:nvSpPr>
          <p:cNvPr id="752" name="Google Shape;752;g1e904292f7e_1_90"/>
          <p:cNvSpPr txBox="1"/>
          <p:nvPr/>
        </p:nvSpPr>
        <p:spPr>
          <a:xfrm>
            <a:off x="3467457" y="2623148"/>
            <a:ext cx="1082400" cy="577200"/>
          </a:xfrm>
          <a:prstGeom prst="rect">
            <a:avLst/>
          </a:prstGeom>
          <a:noFill/>
          <a:ln>
            <a:noFill/>
          </a:ln>
        </p:spPr>
        <p:txBody>
          <a:bodyPr spcFirstLastPara="1" wrap="square" lIns="68575" tIns="34275" rIns="68575" bIns="34275" anchor="ctr" anchorCtr="0">
            <a:spAutoFit/>
          </a:bodyPr>
          <a:lstStyle/>
          <a:p>
            <a:pPr marL="0" marR="0" lvl="0" indent="0" algn="ctr" rtl="0">
              <a:lnSpc>
                <a:spcPct val="100000"/>
              </a:lnSpc>
              <a:spcBef>
                <a:spcPts val="0"/>
              </a:spcBef>
              <a:spcAft>
                <a:spcPts val="0"/>
              </a:spcAft>
              <a:buClr>
                <a:srgbClr val="000000"/>
              </a:buClr>
              <a:buSzPts val="2100"/>
              <a:buFont typeface="Arial"/>
              <a:buNone/>
            </a:pPr>
            <a:r>
              <a:rPr lang="en-GB" sz="1100" b="0" i="0" u="none" strike="noStrike" cap="none">
                <a:solidFill>
                  <a:srgbClr val="FFFFFF"/>
                </a:solidFill>
                <a:latin typeface="Barlow"/>
                <a:ea typeface="Barlow"/>
                <a:cs typeface="Barlow"/>
                <a:sym typeface="Barlow"/>
              </a:rPr>
              <a:t>Comments on partner FB</a:t>
            </a:r>
            <a:br>
              <a:rPr lang="en-GB" sz="1100" b="0" i="0" u="none" strike="noStrike" cap="none">
                <a:solidFill>
                  <a:srgbClr val="FFFFFF"/>
                </a:solidFill>
                <a:latin typeface="Barlow"/>
                <a:ea typeface="Barlow"/>
                <a:cs typeface="Barlow"/>
                <a:sym typeface="Barlow"/>
              </a:rPr>
            </a:br>
            <a:r>
              <a:rPr lang="en-GB" sz="1100" b="0" i="0" u="none" strike="noStrike" cap="none">
                <a:solidFill>
                  <a:srgbClr val="FFFFFF"/>
                </a:solidFill>
                <a:latin typeface="Barlow"/>
                <a:ea typeface="Barlow"/>
                <a:cs typeface="Barlow"/>
                <a:sym typeface="Barlow"/>
              </a:rPr>
              <a:t>pages</a:t>
            </a:r>
            <a:endParaRPr sz="1100" b="0" i="0" u="none" strike="noStrike" cap="none">
              <a:solidFill>
                <a:srgbClr val="FFFFFF"/>
              </a:solidFill>
              <a:latin typeface="Barlow"/>
              <a:ea typeface="Barlow"/>
              <a:cs typeface="Barlow"/>
              <a:sym typeface="Barlow"/>
            </a:endParaRPr>
          </a:p>
        </p:txBody>
      </p:sp>
      <p:sp>
        <p:nvSpPr>
          <p:cNvPr id="753" name="Google Shape;753;g1e904292f7e_1_90"/>
          <p:cNvSpPr/>
          <p:nvPr/>
        </p:nvSpPr>
        <p:spPr>
          <a:xfrm>
            <a:off x="3449677" y="2261413"/>
            <a:ext cx="1110900" cy="3606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2300" b="1" i="0" u="none" strike="noStrike" cap="none">
                <a:solidFill>
                  <a:srgbClr val="FFFFFF"/>
                </a:solidFill>
                <a:latin typeface="Barlow"/>
                <a:ea typeface="Barlow"/>
                <a:cs typeface="Barlow"/>
                <a:sym typeface="Barlow"/>
              </a:rPr>
              <a:t>10K +</a:t>
            </a:r>
            <a:endParaRPr sz="2300" b="1" i="0" u="none" strike="noStrike" cap="none">
              <a:solidFill>
                <a:srgbClr val="FFFFFF"/>
              </a:solidFill>
              <a:latin typeface="Barlow"/>
              <a:ea typeface="Barlow"/>
              <a:cs typeface="Barlow"/>
              <a:sym typeface="Barlow"/>
            </a:endParaRPr>
          </a:p>
        </p:txBody>
      </p:sp>
      <p:sp>
        <p:nvSpPr>
          <p:cNvPr id="754" name="Google Shape;754;g1e904292f7e_1_90"/>
          <p:cNvSpPr/>
          <p:nvPr/>
        </p:nvSpPr>
        <p:spPr>
          <a:xfrm>
            <a:off x="4650031" y="3703450"/>
            <a:ext cx="1110900" cy="3606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2300" b="1" i="0" u="none" strike="noStrike" cap="none">
                <a:solidFill>
                  <a:srgbClr val="FFFFFF"/>
                </a:solidFill>
                <a:latin typeface="Barlow"/>
                <a:ea typeface="Barlow"/>
                <a:cs typeface="Barlow"/>
                <a:sym typeface="Barlow"/>
              </a:rPr>
              <a:t>280% +</a:t>
            </a:r>
            <a:endParaRPr sz="2300" b="1" i="0" u="none" strike="noStrike" cap="none">
              <a:solidFill>
                <a:srgbClr val="FFFFFF"/>
              </a:solidFill>
              <a:latin typeface="Barlow"/>
              <a:ea typeface="Barlow"/>
              <a:cs typeface="Barlow"/>
              <a:sym typeface="Barlow"/>
            </a:endParaRPr>
          </a:p>
        </p:txBody>
      </p:sp>
      <p:sp>
        <p:nvSpPr>
          <p:cNvPr id="755" name="Google Shape;755;g1e904292f7e_1_90"/>
          <p:cNvSpPr txBox="1"/>
          <p:nvPr/>
        </p:nvSpPr>
        <p:spPr>
          <a:xfrm>
            <a:off x="5578416" y="2542995"/>
            <a:ext cx="1390200" cy="938100"/>
          </a:xfrm>
          <a:prstGeom prst="rect">
            <a:avLst/>
          </a:prstGeom>
          <a:noFill/>
          <a:ln>
            <a:noFill/>
          </a:ln>
        </p:spPr>
        <p:txBody>
          <a:bodyPr spcFirstLastPara="1" wrap="square" lIns="68575" tIns="34275" rIns="68575" bIns="34275" anchor="ctr" anchorCtr="0">
            <a:spAutoFit/>
          </a:bodyPr>
          <a:lstStyle/>
          <a:p>
            <a:pPr marL="0" marR="0" lvl="0" indent="0" algn="ctr" rtl="0">
              <a:lnSpc>
                <a:spcPct val="115000"/>
              </a:lnSpc>
              <a:spcBef>
                <a:spcPts val="900"/>
              </a:spcBef>
              <a:spcAft>
                <a:spcPts val="0"/>
              </a:spcAft>
              <a:buClr>
                <a:srgbClr val="000000"/>
              </a:buClr>
              <a:buSzPts val="1400"/>
              <a:buFont typeface="Arial"/>
              <a:buNone/>
            </a:pPr>
            <a:r>
              <a:rPr lang="en-GB" sz="1100" b="0" i="0" u="none" strike="noStrike" cap="none">
                <a:solidFill>
                  <a:srgbClr val="FFFFFF"/>
                </a:solidFill>
                <a:latin typeface="Barlow"/>
                <a:ea typeface="Barlow"/>
                <a:cs typeface="Barlow"/>
                <a:sym typeface="Barlow"/>
              </a:rPr>
              <a:t>of custom show-inspired kits sold out in 2 days</a:t>
            </a:r>
            <a:endParaRPr sz="1100" b="0" i="0" u="none" strike="noStrike" cap="none">
              <a:solidFill>
                <a:srgbClr val="FFFFFF"/>
              </a:solidFill>
              <a:latin typeface="Barlow"/>
              <a:ea typeface="Barlow"/>
              <a:cs typeface="Barlow"/>
              <a:sym typeface="Barlow"/>
            </a:endParaRPr>
          </a:p>
          <a:p>
            <a:pPr marL="0" marR="0" lvl="0" indent="0" algn="ctr" rtl="0">
              <a:lnSpc>
                <a:spcPct val="115000"/>
              </a:lnSpc>
              <a:spcBef>
                <a:spcPts val="900"/>
              </a:spcBef>
              <a:spcAft>
                <a:spcPts val="900"/>
              </a:spcAft>
              <a:buClr>
                <a:srgbClr val="000000"/>
              </a:buClr>
              <a:buSzPts val="1400"/>
              <a:buFont typeface="Arial"/>
              <a:buNone/>
            </a:pPr>
            <a:endParaRPr sz="1100" b="0" i="0" u="none" strike="noStrike" cap="none">
              <a:solidFill>
                <a:srgbClr val="FFFFFF"/>
              </a:solidFill>
              <a:latin typeface="Open Sans"/>
              <a:ea typeface="Open Sans"/>
              <a:cs typeface="Open Sans"/>
              <a:sym typeface="Open Sans"/>
            </a:endParaRPr>
          </a:p>
        </p:txBody>
      </p:sp>
      <p:sp>
        <p:nvSpPr>
          <p:cNvPr id="756" name="Google Shape;756;g1e904292f7e_1_90"/>
          <p:cNvSpPr/>
          <p:nvPr/>
        </p:nvSpPr>
        <p:spPr>
          <a:xfrm>
            <a:off x="5703543" y="2197347"/>
            <a:ext cx="1110900" cy="3606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2300" b="1" i="0" u="none" strike="noStrike" cap="none">
                <a:solidFill>
                  <a:srgbClr val="FFFFFF"/>
                </a:solidFill>
                <a:latin typeface="Barlow"/>
                <a:ea typeface="Barlow"/>
                <a:cs typeface="Barlow"/>
                <a:sym typeface="Barlow"/>
              </a:rPr>
              <a:t>100% </a:t>
            </a:r>
            <a:endParaRPr sz="2300" b="1" i="0" u="none" strike="noStrike" cap="none">
              <a:solidFill>
                <a:srgbClr val="FFFFFF"/>
              </a:solidFill>
              <a:latin typeface="Barlow"/>
              <a:ea typeface="Barlow"/>
              <a:cs typeface="Barlow"/>
              <a:sym typeface="Barlow"/>
            </a:endParaRPr>
          </a:p>
        </p:txBody>
      </p:sp>
      <p:pic>
        <p:nvPicPr>
          <p:cNvPr id="757" name="Google Shape;757;g1e904292f7e_1_9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8151" y="5443623"/>
            <a:ext cx="4648112" cy="1506549"/>
          </a:xfrm>
          <a:prstGeom prst="rect">
            <a:avLst/>
          </a:prstGeom>
          <a:noFill/>
          <a:ln>
            <a:noFill/>
          </a:ln>
        </p:spPr>
      </p:pic>
      <p:grpSp>
        <p:nvGrpSpPr>
          <p:cNvPr id="758" name="Google Shape;758;g1e904292f7e_1_90"/>
          <p:cNvGrpSpPr/>
          <p:nvPr/>
        </p:nvGrpSpPr>
        <p:grpSpPr>
          <a:xfrm>
            <a:off x="6656435" y="3228136"/>
            <a:ext cx="1666595" cy="1630915"/>
            <a:chOff x="989769" y="444500"/>
            <a:chExt cx="1779600" cy="1741500"/>
          </a:xfrm>
        </p:grpSpPr>
        <p:sp>
          <p:nvSpPr>
            <p:cNvPr id="759" name="Google Shape;759;g1e904292f7e_1_90"/>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760" name="Google Shape;760;g1e904292f7e_1_90"/>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761" name="Google Shape;761;g1e904292f7e_1_90"/>
          <p:cNvSpPr txBox="1"/>
          <p:nvPr/>
        </p:nvSpPr>
        <p:spPr>
          <a:xfrm>
            <a:off x="6948545" y="4009304"/>
            <a:ext cx="1082400" cy="433200"/>
          </a:xfrm>
          <a:prstGeom prst="rect">
            <a:avLst/>
          </a:prstGeom>
          <a:noFill/>
          <a:ln>
            <a:noFill/>
          </a:ln>
        </p:spPr>
        <p:txBody>
          <a:bodyPr spcFirstLastPara="1" wrap="square" lIns="68575" tIns="34275" rIns="68575" bIns="34275" anchor="ctr" anchorCtr="0">
            <a:spAutoFit/>
          </a:bodyPr>
          <a:lstStyle/>
          <a:p>
            <a:pPr marL="0" marR="0" lvl="0" indent="0" algn="ctr" rtl="0">
              <a:lnSpc>
                <a:spcPct val="115000"/>
              </a:lnSpc>
              <a:spcBef>
                <a:spcPts val="900"/>
              </a:spcBef>
              <a:spcAft>
                <a:spcPts val="900"/>
              </a:spcAft>
              <a:buClr>
                <a:srgbClr val="000000"/>
              </a:buClr>
              <a:buSzPts val="1400"/>
              <a:buFont typeface="Arial"/>
              <a:buNone/>
            </a:pPr>
            <a:r>
              <a:rPr lang="en-GB" sz="1100" b="0" i="0" u="none" strike="noStrike" cap="none">
                <a:solidFill>
                  <a:srgbClr val="FFFFFF"/>
                </a:solidFill>
                <a:latin typeface="Open Sans"/>
                <a:ea typeface="Open Sans"/>
                <a:cs typeface="Open Sans"/>
                <a:sym typeface="Open Sans"/>
              </a:rPr>
              <a:t>Increase in online sales</a:t>
            </a:r>
            <a:endParaRPr sz="1100" b="0" i="0" u="none" strike="noStrike" cap="none">
              <a:solidFill>
                <a:srgbClr val="FFFFFF"/>
              </a:solidFill>
              <a:latin typeface="Open Sans"/>
              <a:ea typeface="Open Sans"/>
              <a:cs typeface="Open Sans"/>
              <a:sym typeface="Open Sans"/>
            </a:endParaRPr>
          </a:p>
        </p:txBody>
      </p:sp>
      <p:sp>
        <p:nvSpPr>
          <p:cNvPr id="762" name="Google Shape;762;g1e904292f7e_1_90"/>
          <p:cNvSpPr/>
          <p:nvPr/>
        </p:nvSpPr>
        <p:spPr>
          <a:xfrm>
            <a:off x="6986867" y="3648869"/>
            <a:ext cx="1110900" cy="3606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2300" b="1" i="0" u="none" strike="noStrike" cap="none">
                <a:solidFill>
                  <a:srgbClr val="FFFFFF"/>
                </a:solidFill>
                <a:latin typeface="Barlow"/>
                <a:ea typeface="Barlow"/>
                <a:cs typeface="Barlow"/>
                <a:sym typeface="Barlow"/>
              </a:rPr>
              <a:t>201% +</a:t>
            </a:r>
            <a:endParaRPr sz="2300" b="1" i="0" u="none" strike="noStrike" cap="none">
              <a:solidFill>
                <a:srgbClr val="FFFFFF"/>
              </a:solidFill>
              <a:latin typeface="Barlow"/>
              <a:ea typeface="Barlow"/>
              <a:cs typeface="Barlow"/>
              <a:sym typeface="Barlow"/>
            </a:endParaRPr>
          </a:p>
        </p:txBody>
      </p:sp>
      <p:cxnSp>
        <p:nvCxnSpPr>
          <p:cNvPr id="763" name="Google Shape;763;g1e904292f7e_1_90"/>
          <p:cNvCxnSpPr/>
          <p:nvPr/>
        </p:nvCxnSpPr>
        <p:spPr>
          <a:xfrm>
            <a:off x="-196145" y="1610500"/>
            <a:ext cx="8078100" cy="0"/>
          </a:xfrm>
          <a:prstGeom prst="straightConnector1">
            <a:avLst/>
          </a:prstGeom>
          <a:noFill/>
          <a:ln w="9525" cap="flat" cmpd="sng">
            <a:solidFill>
              <a:srgbClr val="FF1FBA"/>
            </a:solidFill>
            <a:prstDash val="solid"/>
            <a:round/>
            <a:headEnd type="none" w="sm" len="sm"/>
            <a:tailEnd type="none" w="sm" len="sm"/>
          </a:ln>
        </p:spPr>
      </p:cxnSp>
      <p:sp>
        <p:nvSpPr>
          <p:cNvPr id="764" name="Google Shape;764;g1e904292f7e_1_90"/>
          <p:cNvSpPr txBox="1"/>
          <p:nvPr/>
        </p:nvSpPr>
        <p:spPr>
          <a:xfrm>
            <a:off x="927173" y="818686"/>
            <a:ext cx="2112300" cy="550800"/>
          </a:xfrm>
          <a:prstGeom prst="rect">
            <a:avLst/>
          </a:prstGeom>
          <a:noFill/>
          <a:ln>
            <a:noFill/>
          </a:ln>
        </p:spPr>
        <p:txBody>
          <a:bodyPr spcFirstLastPara="1" wrap="square" lIns="68575" tIns="68575" rIns="68575" bIns="68575" anchor="t" anchorCtr="0">
            <a:normAutofit/>
          </a:bodyPr>
          <a:lstStyle/>
          <a:p>
            <a:pPr marL="0" lvl="0" indent="0" algn="l" rtl="0">
              <a:spcBef>
                <a:spcPts val="0"/>
              </a:spcBef>
              <a:spcAft>
                <a:spcPts val="0"/>
              </a:spcAft>
              <a:buNone/>
            </a:pPr>
            <a:r>
              <a:rPr lang="en-GB" sz="2100" b="1">
                <a:solidFill>
                  <a:srgbClr val="4285F4"/>
                </a:solidFill>
                <a:latin typeface="Barlow"/>
                <a:ea typeface="Barlow"/>
                <a:cs typeface="Barlow"/>
                <a:sym typeface="Barlow"/>
              </a:rPr>
              <a:t>Activities</a:t>
            </a:r>
            <a:endParaRPr sz="2100" b="1">
              <a:solidFill>
                <a:srgbClr val="FF1FBA"/>
              </a:solidFill>
              <a:latin typeface="Barlow"/>
              <a:ea typeface="Barlow"/>
              <a:cs typeface="Barlow"/>
              <a:sym typeface="Barlow"/>
            </a:endParaRPr>
          </a:p>
        </p:txBody>
      </p:sp>
      <p:sp>
        <p:nvSpPr>
          <p:cNvPr id="765" name="Google Shape;765;g1e904292f7e_1_90"/>
          <p:cNvSpPr txBox="1"/>
          <p:nvPr/>
        </p:nvSpPr>
        <p:spPr>
          <a:xfrm>
            <a:off x="2870075" y="938300"/>
            <a:ext cx="1347900" cy="473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GB" sz="800" b="1">
                <a:solidFill>
                  <a:srgbClr val="FFFFFF"/>
                </a:solidFill>
                <a:latin typeface="Open Sans"/>
                <a:ea typeface="Open Sans"/>
                <a:cs typeface="Open Sans"/>
                <a:sym typeface="Open Sans"/>
              </a:rPr>
              <a:t>Strategic partnership</a:t>
            </a:r>
            <a:r>
              <a:rPr lang="en-GB" sz="800">
                <a:solidFill>
                  <a:srgbClr val="FFFFFF"/>
                </a:solidFill>
                <a:latin typeface="Open Sans"/>
                <a:ea typeface="Open Sans"/>
                <a:cs typeface="Open Sans"/>
                <a:sym typeface="Open Sans"/>
              </a:rPr>
              <a:t> with a hugely popular TV show</a:t>
            </a:r>
            <a:endParaRPr sz="800" b="1">
              <a:solidFill>
                <a:srgbClr val="FFFFFF"/>
              </a:solidFill>
              <a:latin typeface="Open Sans"/>
              <a:ea typeface="Open Sans"/>
              <a:cs typeface="Open Sans"/>
              <a:sym typeface="Open Sans"/>
            </a:endParaRPr>
          </a:p>
        </p:txBody>
      </p:sp>
      <p:sp>
        <p:nvSpPr>
          <p:cNvPr id="766" name="Google Shape;766;g1e904292f7e_1_90"/>
          <p:cNvSpPr txBox="1"/>
          <p:nvPr/>
        </p:nvSpPr>
        <p:spPr>
          <a:xfrm>
            <a:off x="4354525" y="946950"/>
            <a:ext cx="1236600" cy="657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GB" sz="800" b="1">
                <a:solidFill>
                  <a:srgbClr val="FFFFFF"/>
                </a:solidFill>
                <a:latin typeface="Open Sans"/>
                <a:ea typeface="Open Sans"/>
                <a:cs typeface="Open Sans"/>
                <a:sym typeface="Open Sans"/>
              </a:rPr>
              <a:t>Co-branded content</a:t>
            </a:r>
            <a:r>
              <a:rPr lang="en-GB" sz="800">
                <a:solidFill>
                  <a:srgbClr val="FFFFFF"/>
                </a:solidFill>
                <a:latin typeface="Open Sans"/>
                <a:ea typeface="Open Sans"/>
                <a:cs typeface="Open Sans"/>
                <a:sym typeface="Open Sans"/>
              </a:rPr>
              <a:t> across digital, social &amp; video</a:t>
            </a:r>
            <a:endParaRPr sz="800">
              <a:solidFill>
                <a:srgbClr val="FFFFFF"/>
              </a:solidFill>
              <a:latin typeface="Open Sans"/>
              <a:ea typeface="Open Sans"/>
              <a:cs typeface="Open Sans"/>
              <a:sym typeface="Open Sans"/>
            </a:endParaRPr>
          </a:p>
        </p:txBody>
      </p:sp>
      <p:sp>
        <p:nvSpPr>
          <p:cNvPr id="767" name="Google Shape;767;g1e904292f7e_1_90"/>
          <p:cNvSpPr txBox="1"/>
          <p:nvPr/>
        </p:nvSpPr>
        <p:spPr>
          <a:xfrm>
            <a:off x="5680508" y="946943"/>
            <a:ext cx="1078200" cy="657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GB" sz="800" b="1">
                <a:solidFill>
                  <a:srgbClr val="FFFFFF"/>
                </a:solidFill>
                <a:latin typeface="Open Sans"/>
                <a:ea typeface="Open Sans"/>
                <a:cs typeface="Open Sans"/>
                <a:sym typeface="Open Sans"/>
              </a:rPr>
              <a:t>Custom product line</a:t>
            </a:r>
            <a:r>
              <a:rPr lang="en-GB" sz="800">
                <a:solidFill>
                  <a:srgbClr val="FFFFFF"/>
                </a:solidFill>
                <a:latin typeface="Open Sans"/>
                <a:ea typeface="Open Sans"/>
                <a:cs typeface="Open Sans"/>
                <a:sym typeface="Open Sans"/>
              </a:rPr>
              <a:t> inspired by the show</a:t>
            </a:r>
            <a:endParaRPr sz="800">
              <a:solidFill>
                <a:srgbClr val="FFFFFF"/>
              </a:solidFill>
              <a:latin typeface="Open Sans"/>
              <a:ea typeface="Open Sans"/>
              <a:cs typeface="Open Sans"/>
              <a:sym typeface="Open Sans"/>
            </a:endParaRPr>
          </a:p>
        </p:txBody>
      </p:sp>
      <p:pic>
        <p:nvPicPr>
          <p:cNvPr id="768" name="Google Shape;768;g1e904292f7e_1_9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135840" y="402150"/>
            <a:ext cx="491785" cy="473100"/>
          </a:xfrm>
          <a:prstGeom prst="rect">
            <a:avLst/>
          </a:prstGeom>
          <a:noFill/>
          <a:ln>
            <a:noFill/>
          </a:ln>
        </p:spPr>
      </p:pic>
      <p:pic>
        <p:nvPicPr>
          <p:cNvPr id="769" name="Google Shape;769;g1e904292f7e_1_9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5857551" y="407777"/>
            <a:ext cx="385953" cy="473100"/>
          </a:xfrm>
          <a:prstGeom prst="rect">
            <a:avLst/>
          </a:prstGeom>
          <a:noFill/>
          <a:ln>
            <a:noFill/>
          </a:ln>
        </p:spPr>
      </p:pic>
      <p:pic>
        <p:nvPicPr>
          <p:cNvPr id="770" name="Google Shape;770;g1e904292f7e_1_90"/>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4730516" y="279642"/>
            <a:ext cx="337864" cy="577200"/>
          </a:xfrm>
          <a:prstGeom prst="rect">
            <a:avLst/>
          </a:prstGeom>
          <a:noFill/>
          <a:ln>
            <a:noFill/>
          </a:ln>
        </p:spPr>
      </p:pic>
      <p:pic>
        <p:nvPicPr>
          <p:cNvPr id="771" name="Google Shape;771;g1e904292f7e_1_90"/>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574" name="Google Shape;574;g1953bddaa59_1_37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57150"/>
            <a:ext cx="9144001" cy="5201900"/>
          </a:xfrm>
          <a:prstGeom prst="rect">
            <a:avLst/>
          </a:prstGeom>
          <a:noFill/>
          <a:ln>
            <a:noFill/>
          </a:ln>
        </p:spPr>
      </p:pic>
      <p:sp>
        <p:nvSpPr>
          <p:cNvPr id="575" name="Google Shape;575;g1953bddaa59_1_378"/>
          <p:cNvSpPr txBox="1">
            <a:spLocks noGrp="1"/>
          </p:cNvSpPr>
          <p:nvPr>
            <p:ph type="body" idx="1"/>
          </p:nvPr>
        </p:nvSpPr>
        <p:spPr>
          <a:xfrm>
            <a:off x="384150" y="1456088"/>
            <a:ext cx="2549400" cy="10020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1200"/>
              </a:spcAft>
              <a:buClr>
                <a:srgbClr val="000000"/>
              </a:buClr>
              <a:buSzPts val="1000"/>
              <a:buNone/>
            </a:pPr>
            <a:r>
              <a:rPr lang="en-GB" sz="2500">
                <a:solidFill>
                  <a:srgbClr val="FFFFFF"/>
                </a:solidFill>
              </a:rPr>
              <a:t>Case study</a:t>
            </a:r>
            <a:endParaRPr sz="2100">
              <a:solidFill>
                <a:srgbClr val="FFFFFF"/>
              </a:solidFill>
            </a:endParaRPr>
          </a:p>
        </p:txBody>
      </p:sp>
      <p:sp>
        <p:nvSpPr>
          <p:cNvPr id="576" name="Google Shape;576;g1953bddaa59_1_378"/>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577" name="Google Shape;577;g1953bddaa59_1_378"/>
          <p:cNvPicPr preferRelativeResize="0"/>
          <p:nvPr/>
        </p:nvPicPr>
        <p:blipFill rotWithShape="1">
          <a:blip r:embed="rId3" cstate="email">
            <a:alphaModFix amt="37000"/>
            <a:extLst>
              <a:ext uri="{28A0092B-C50C-407E-A947-70E740481C1C}">
                <a14:useLocalDpi xmlns:a14="http://schemas.microsoft.com/office/drawing/2010/main"/>
              </a:ext>
            </a:extLst>
          </a:blip>
          <a:srcRect/>
          <a:stretch/>
        </p:blipFill>
        <p:spPr>
          <a:xfrm rot="-5400000">
            <a:off x="8646278" y="211014"/>
            <a:ext cx="5143498" cy="4819651"/>
          </a:xfrm>
          <a:prstGeom prst="rect">
            <a:avLst/>
          </a:prstGeom>
          <a:noFill/>
          <a:ln>
            <a:noFill/>
          </a:ln>
        </p:spPr>
      </p:pic>
      <p:pic>
        <p:nvPicPr>
          <p:cNvPr id="578" name="Google Shape;578;g1953bddaa59_1_37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579" name="Google Shape;579;g1953bddaa59_1_378"/>
          <p:cNvSpPr txBox="1">
            <a:spLocks noGrp="1"/>
          </p:cNvSpPr>
          <p:nvPr>
            <p:ph type="title"/>
          </p:nvPr>
        </p:nvSpPr>
        <p:spPr>
          <a:xfrm>
            <a:off x="381000" y="2159006"/>
            <a:ext cx="4283400" cy="139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100"/>
              <a:buNone/>
            </a:pPr>
            <a:r>
              <a:rPr lang="en-GB" sz="2900">
                <a:solidFill>
                  <a:srgbClr val="4285F4"/>
                </a:solidFill>
              </a:rPr>
              <a:t>Small </a:t>
            </a:r>
            <a:r>
              <a:rPr lang="en-GB" sz="2900">
                <a:solidFill>
                  <a:srgbClr val="FF1FBA"/>
                </a:solidFill>
              </a:rPr>
              <a:t>Car</a:t>
            </a:r>
            <a:endParaRPr sz="2900" b="1">
              <a:solidFill>
                <a:srgbClr val="4285F4"/>
              </a:solidFill>
              <a:latin typeface="Barlow"/>
              <a:ea typeface="Barlow"/>
              <a:cs typeface="Barlow"/>
              <a:sym typeface="Barlow"/>
            </a:endParaRPr>
          </a:p>
        </p:txBody>
      </p:sp>
      <p:sp>
        <p:nvSpPr>
          <p:cNvPr id="580" name="Google Shape;580;g1953bddaa59_1_378"/>
          <p:cNvSpPr/>
          <p:nvPr/>
        </p:nvSpPr>
        <p:spPr>
          <a:xfrm>
            <a:off x="7972256" y="-1705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81" name="Google Shape;581;g1953bddaa59_1_378"/>
          <p:cNvSpPr/>
          <p:nvPr/>
        </p:nvSpPr>
        <p:spPr>
          <a:xfrm rot="601">
            <a:off x="1792292" y="3294977"/>
            <a:ext cx="1110916" cy="168490"/>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586" name="Google Shape;586;g1953bddaa59_1_389"/>
          <p:cNvPicPr preferRelativeResize="0"/>
          <p:nvPr/>
        </p:nvPicPr>
        <p:blipFill>
          <a:blip r:embed="rId2" cstate="email">
            <a:extLst>
              <a:ext uri="{28A0092B-C50C-407E-A947-70E740481C1C}">
                <a14:useLocalDpi xmlns:a14="http://schemas.microsoft.com/office/drawing/2010/main"/>
              </a:ext>
            </a:extLst>
          </a:blip>
          <a:srcRect t="-882" r="-27705"/>
          <a:stretch/>
        </p:blipFill>
        <p:spPr>
          <a:xfrm>
            <a:off x="5098775" y="-45700"/>
            <a:ext cx="8270701" cy="5226851"/>
          </a:xfrm>
          <a:prstGeom prst="parallelogram">
            <a:avLst>
              <a:gd name="adj" fmla="val 25000"/>
            </a:avLst>
          </a:prstGeom>
          <a:noFill/>
          <a:ln>
            <a:noFill/>
          </a:ln>
        </p:spPr>
      </p:pic>
      <p:sp>
        <p:nvSpPr>
          <p:cNvPr id="587" name="Google Shape;587;g1953bddaa59_1_389"/>
          <p:cNvSpPr/>
          <p:nvPr/>
        </p:nvSpPr>
        <p:spPr>
          <a:xfrm>
            <a:off x="5946750" y="4807376"/>
            <a:ext cx="582650" cy="1090750"/>
          </a:xfrm>
          <a:custGeom>
            <a:avLst/>
            <a:gdLst/>
            <a:ahLst/>
            <a:cxnLst/>
            <a:rect l="l" t="t" r="r" b="b"/>
            <a:pathLst>
              <a:path w="23306" h="43630" extrusionOk="0">
                <a:moveTo>
                  <a:pt x="15781" y="0"/>
                </a:moveTo>
                <a:lnTo>
                  <a:pt x="23306" y="0"/>
                </a:lnTo>
                <a:lnTo>
                  <a:pt x="8969" y="41720"/>
                </a:lnTo>
                <a:lnTo>
                  <a:pt x="0" y="43630"/>
                </a:lnTo>
                <a:close/>
              </a:path>
            </a:pathLst>
          </a:custGeom>
          <a:solidFill>
            <a:srgbClr val="FF1FBA"/>
          </a:solidFill>
          <a:ln>
            <a:noFill/>
          </a:ln>
        </p:spPr>
        <p:txBody>
          <a:bodyPr/>
          <a:lstStyle/>
          <a:p>
            <a:endParaRPr lang="en-US"/>
          </a:p>
        </p:txBody>
      </p:sp>
      <p:sp>
        <p:nvSpPr>
          <p:cNvPr id="588" name="Google Shape;588;g1953bddaa59_1_389"/>
          <p:cNvSpPr/>
          <p:nvPr/>
        </p:nvSpPr>
        <p:spPr>
          <a:xfrm>
            <a:off x="-2325" y="4654826"/>
            <a:ext cx="6405500" cy="1052650"/>
          </a:xfrm>
          <a:custGeom>
            <a:avLst/>
            <a:gdLst/>
            <a:ahLst/>
            <a:cxnLst/>
            <a:rect l="l" t="t" r="r" b="b"/>
            <a:pathLst>
              <a:path w="256220" h="42106" extrusionOk="0">
                <a:moveTo>
                  <a:pt x="0" y="0"/>
                </a:moveTo>
                <a:lnTo>
                  <a:pt x="0" y="40201"/>
                </a:lnTo>
                <a:lnTo>
                  <a:pt x="241647" y="42106"/>
                </a:lnTo>
                <a:lnTo>
                  <a:pt x="256220" y="196"/>
                </a:lnTo>
                <a:close/>
              </a:path>
            </a:pathLst>
          </a:custGeom>
          <a:gradFill>
            <a:gsLst>
              <a:gs pos="0">
                <a:srgbClr val="001666"/>
              </a:gs>
              <a:gs pos="100000">
                <a:srgbClr val="000000"/>
              </a:gs>
            </a:gsLst>
            <a:lin ang="2700006" scaled="0"/>
          </a:gradFill>
          <a:ln>
            <a:noFill/>
          </a:ln>
          <a:effectLst>
            <a:outerShdw blurRad="257175" dist="238125" dir="19920000" algn="bl" rotWithShape="0">
              <a:srgbClr val="001666">
                <a:alpha val="10590"/>
              </a:srgbClr>
            </a:outerShdw>
          </a:effectLst>
        </p:spPr>
        <p:txBody>
          <a:bodyPr/>
          <a:lstStyle/>
          <a:p>
            <a:endParaRPr lang="en-US"/>
          </a:p>
        </p:txBody>
      </p:sp>
      <p:sp>
        <p:nvSpPr>
          <p:cNvPr id="589" name="Google Shape;589;g1953bddaa59_1_389"/>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590" name="Google Shape;590;g1953bddaa59_1_38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591" name="Google Shape;591;g1953bddaa59_1_389"/>
          <p:cNvSpPr txBox="1">
            <a:spLocks noGrp="1"/>
          </p:cNvSpPr>
          <p:nvPr>
            <p:ph type="title"/>
          </p:nvPr>
        </p:nvSpPr>
        <p:spPr>
          <a:xfrm>
            <a:off x="381000" y="1184213"/>
            <a:ext cx="4283400" cy="443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21052"/>
              <a:buNone/>
            </a:pPr>
            <a:r>
              <a:rPr lang="en-GB" sz="1900" dirty="0">
                <a:solidFill>
                  <a:srgbClr val="4285F4"/>
                </a:solidFill>
              </a:rPr>
              <a:t>Small </a:t>
            </a:r>
            <a:r>
              <a:rPr lang="en-GB" sz="1900" dirty="0">
                <a:solidFill>
                  <a:srgbClr val="FF1FBA"/>
                </a:solidFill>
              </a:rPr>
              <a:t>Car</a:t>
            </a:r>
            <a:endParaRPr sz="1900" b="1" dirty="0">
              <a:solidFill>
                <a:srgbClr val="FF1FBA"/>
              </a:solidFill>
              <a:latin typeface="Barlow"/>
              <a:ea typeface="Barlow"/>
              <a:cs typeface="Barlow"/>
              <a:sym typeface="Barlow"/>
            </a:endParaRPr>
          </a:p>
        </p:txBody>
      </p:sp>
      <p:sp>
        <p:nvSpPr>
          <p:cNvPr id="592" name="Google Shape;592;g1953bddaa59_1_389"/>
          <p:cNvSpPr txBox="1">
            <a:spLocks noGrp="1"/>
          </p:cNvSpPr>
          <p:nvPr>
            <p:ph type="body" idx="1"/>
          </p:nvPr>
        </p:nvSpPr>
        <p:spPr>
          <a:xfrm>
            <a:off x="418500" y="2273930"/>
            <a:ext cx="3352950" cy="1816021"/>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Clr>
                <a:srgbClr val="000000"/>
              </a:buClr>
              <a:buSzPts val="800"/>
              <a:buNone/>
            </a:pPr>
            <a:r>
              <a:rPr lang="en-GB" sz="1000" dirty="0">
                <a:solidFill>
                  <a:srgbClr val="021F86"/>
                </a:solidFill>
                <a:latin typeface="Barlow Medium"/>
                <a:ea typeface="Barlow Medium"/>
                <a:cs typeface="Barlow Medium"/>
                <a:sym typeface="Barlow Medium"/>
              </a:rPr>
              <a:t>A compact car brand wanted to spur sales during the holidays, a slow sales month and competitive season in media. We developed a thought-provoking social media strategy to spark interest in the brand through a resonating message about overconsumption.</a:t>
            </a:r>
            <a:endParaRPr sz="1000" dirty="0">
              <a:solidFill>
                <a:srgbClr val="021F86"/>
              </a:solidFill>
              <a:latin typeface="Barlow Medium"/>
              <a:ea typeface="Barlow Medium"/>
              <a:cs typeface="Barlow Medium"/>
              <a:sym typeface="Barlow Medium"/>
            </a:endParaRPr>
          </a:p>
        </p:txBody>
      </p:sp>
      <p:sp>
        <p:nvSpPr>
          <p:cNvPr id="593" name="Google Shape;593;g1953bddaa59_1_389"/>
          <p:cNvSpPr txBox="1">
            <a:spLocks noGrp="1"/>
          </p:cNvSpPr>
          <p:nvPr>
            <p:ph type="title"/>
          </p:nvPr>
        </p:nvSpPr>
        <p:spPr>
          <a:xfrm>
            <a:off x="381000" y="1572072"/>
            <a:ext cx="4188600" cy="66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800"/>
              <a:buNone/>
            </a:pPr>
            <a:r>
              <a:rPr lang="en-GB" sz="3000" b="0">
                <a:solidFill>
                  <a:srgbClr val="001666"/>
                </a:solidFill>
                <a:latin typeface="Barlow Medium"/>
                <a:ea typeface="Barlow Medium"/>
                <a:cs typeface="Barlow Medium"/>
                <a:sym typeface="Barlow Medium"/>
              </a:rPr>
              <a:t>Small car, big boost</a:t>
            </a:r>
            <a:endParaRPr sz="3900" b="0">
              <a:solidFill>
                <a:srgbClr val="001666"/>
              </a:solidFill>
              <a:latin typeface="Barlow Medium"/>
              <a:ea typeface="Barlow Medium"/>
              <a:cs typeface="Barlow Medium"/>
              <a:sym typeface="Barlow Medium"/>
            </a:endParaRPr>
          </a:p>
        </p:txBody>
      </p:sp>
      <p:cxnSp>
        <p:nvCxnSpPr>
          <p:cNvPr id="594" name="Google Shape;594;g1953bddaa59_1_389"/>
          <p:cNvCxnSpPr/>
          <p:nvPr/>
        </p:nvCxnSpPr>
        <p:spPr>
          <a:xfrm>
            <a:off x="475650" y="2234925"/>
            <a:ext cx="3295800" cy="0"/>
          </a:xfrm>
          <a:prstGeom prst="straightConnector1">
            <a:avLst/>
          </a:prstGeom>
          <a:noFill/>
          <a:ln w="9525" cap="flat" cmpd="sng">
            <a:solidFill>
              <a:srgbClr val="021F86"/>
            </a:solidFill>
            <a:prstDash val="solid"/>
            <a:round/>
            <a:headEnd type="none" w="sm" len="sm"/>
            <a:tailEnd type="none" w="sm" len="sm"/>
          </a:ln>
        </p:spPr>
      </p:cxn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00" name="Google Shape;600;g1953bddaa59_1_402"/>
          <p:cNvPicPr preferRelativeResize="0"/>
          <p:nvPr/>
        </p:nvPicPr>
        <p:blipFill>
          <a:blip r:embed="rId2" cstate="email">
            <a:duotone>
              <a:prstClr val="black"/>
              <a:srgbClr val="4285F4">
                <a:tint val="45000"/>
                <a:satMod val="400000"/>
              </a:srgbClr>
            </a:duotone>
            <a:extLst>
              <a:ext uri="{28A0092B-C50C-407E-A947-70E740481C1C}">
                <a14:useLocalDpi xmlns:a14="http://schemas.microsoft.com/office/drawing/2010/main"/>
              </a:ext>
            </a:extLst>
          </a:blip>
          <a:srcRect/>
          <a:stretch/>
        </p:blipFill>
        <p:spPr>
          <a:xfrm>
            <a:off x="6847895" y="-59362"/>
            <a:ext cx="2495557" cy="5286619"/>
          </a:xfrm>
          <a:prstGeom prst="rect">
            <a:avLst/>
          </a:prstGeom>
          <a:noFill/>
          <a:ln>
            <a:noFill/>
          </a:ln>
        </p:spPr>
      </p:pic>
      <p:sp>
        <p:nvSpPr>
          <p:cNvPr id="601" name="Google Shape;601;g1953bddaa59_1_402"/>
          <p:cNvSpPr/>
          <p:nvPr/>
        </p:nvSpPr>
        <p:spPr>
          <a:xfrm rot="-4178708" flipH="1">
            <a:off x="8018411" y="396185"/>
            <a:ext cx="1334457" cy="202794"/>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sp>
        <p:nvSpPr>
          <p:cNvPr id="602" name="Google Shape;602;g1953bddaa59_1_402"/>
          <p:cNvSpPr/>
          <p:nvPr/>
        </p:nvSpPr>
        <p:spPr>
          <a:xfrm>
            <a:off x="-34025" y="-71625"/>
            <a:ext cx="8877525" cy="5286750"/>
          </a:xfrm>
          <a:custGeom>
            <a:avLst/>
            <a:gdLst/>
            <a:ahLst/>
            <a:cxnLst/>
            <a:rect l="l" t="t" r="r" b="b"/>
            <a:pathLst>
              <a:path w="355101" h="211470" extrusionOk="0">
                <a:moveTo>
                  <a:pt x="0" y="142"/>
                </a:moveTo>
                <a:lnTo>
                  <a:pt x="355101" y="0"/>
                </a:lnTo>
                <a:lnTo>
                  <a:pt x="277239" y="211470"/>
                </a:lnTo>
                <a:lnTo>
                  <a:pt x="0" y="209796"/>
                </a:lnTo>
                <a:close/>
              </a:path>
            </a:pathLst>
          </a:custGeom>
          <a:gradFill>
            <a:gsLst>
              <a:gs pos="0">
                <a:srgbClr val="001666"/>
              </a:gs>
              <a:gs pos="100000">
                <a:srgbClr val="000000"/>
              </a:gs>
            </a:gsLst>
            <a:lin ang="2698631" scaled="0"/>
          </a:gradFill>
          <a:ln>
            <a:noFill/>
          </a:ln>
        </p:spPr>
        <p:txBody>
          <a:bodyPr/>
          <a:lstStyle/>
          <a:p>
            <a:endParaRPr lang="en-US"/>
          </a:p>
        </p:txBody>
      </p:sp>
      <p:cxnSp>
        <p:nvCxnSpPr>
          <p:cNvPr id="603" name="Google Shape;603;g1953bddaa59_1_402"/>
          <p:cNvCxnSpPr>
            <a:cxnSpLocks/>
          </p:cNvCxnSpPr>
          <p:nvPr/>
        </p:nvCxnSpPr>
        <p:spPr>
          <a:xfrm>
            <a:off x="524955" y="2022975"/>
            <a:ext cx="7211914" cy="0"/>
          </a:xfrm>
          <a:prstGeom prst="straightConnector1">
            <a:avLst/>
          </a:prstGeom>
          <a:noFill/>
          <a:ln w="9525" cap="flat" cmpd="sng">
            <a:solidFill>
              <a:srgbClr val="FF1FBA"/>
            </a:solidFill>
            <a:prstDash val="solid"/>
            <a:round/>
            <a:headEnd type="none" w="sm" len="sm"/>
            <a:tailEnd type="none" w="sm" len="sm"/>
          </a:ln>
        </p:spPr>
      </p:cxnSp>
      <p:pic>
        <p:nvPicPr>
          <p:cNvPr id="604" name="Google Shape;604;g1953bddaa59_1_4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605" name="Google Shape;605;g1953bddaa59_1_402"/>
          <p:cNvSpPr txBox="1"/>
          <p:nvPr/>
        </p:nvSpPr>
        <p:spPr>
          <a:xfrm>
            <a:off x="481950" y="818686"/>
            <a:ext cx="2112300" cy="550800"/>
          </a:xfrm>
          <a:prstGeom prst="rect">
            <a:avLst/>
          </a:prstGeom>
          <a:noFill/>
          <a:ln>
            <a:noFill/>
          </a:ln>
        </p:spPr>
        <p:txBody>
          <a:bodyPr spcFirstLastPara="1" wrap="square" lIns="68575" tIns="68575" rIns="68575" bIns="68575" anchor="t" anchorCtr="0">
            <a:normAutofit/>
          </a:bodyPr>
          <a:lstStyle/>
          <a:p>
            <a:pPr marL="0" lvl="0" indent="0" algn="l" rtl="0">
              <a:spcBef>
                <a:spcPts val="0"/>
              </a:spcBef>
              <a:spcAft>
                <a:spcPts val="0"/>
              </a:spcAft>
              <a:buNone/>
            </a:pPr>
            <a:r>
              <a:rPr lang="en-GB" sz="2100" b="1">
                <a:solidFill>
                  <a:srgbClr val="4285F4"/>
                </a:solidFill>
                <a:latin typeface="Barlow"/>
                <a:ea typeface="Barlow"/>
                <a:cs typeface="Barlow"/>
                <a:sym typeface="Barlow"/>
              </a:rPr>
              <a:t>Activities</a:t>
            </a:r>
            <a:endParaRPr sz="2100" b="1">
              <a:solidFill>
                <a:srgbClr val="FF1FBA"/>
              </a:solidFill>
              <a:latin typeface="Barlow"/>
              <a:ea typeface="Barlow"/>
              <a:cs typeface="Barlow"/>
              <a:sym typeface="Barlow"/>
            </a:endParaRPr>
          </a:p>
        </p:txBody>
      </p:sp>
      <p:sp>
        <p:nvSpPr>
          <p:cNvPr id="606" name="Google Shape;606;g1953bddaa59_1_402"/>
          <p:cNvSpPr txBox="1"/>
          <p:nvPr/>
        </p:nvSpPr>
        <p:spPr>
          <a:xfrm>
            <a:off x="5960381" y="2633386"/>
            <a:ext cx="2112300" cy="550800"/>
          </a:xfrm>
          <a:prstGeom prst="rect">
            <a:avLst/>
          </a:prstGeom>
          <a:noFill/>
          <a:ln>
            <a:noFill/>
          </a:ln>
        </p:spPr>
        <p:txBody>
          <a:bodyPr spcFirstLastPara="1" wrap="square" lIns="68575" tIns="68575" rIns="68575" bIns="68575" anchor="t" anchorCtr="0">
            <a:normAutofit/>
          </a:bodyPr>
          <a:lstStyle/>
          <a:p>
            <a:pPr marL="0" lvl="0" indent="0" algn="l" rtl="0">
              <a:spcBef>
                <a:spcPts val="0"/>
              </a:spcBef>
              <a:spcAft>
                <a:spcPts val="0"/>
              </a:spcAft>
              <a:buNone/>
            </a:pPr>
            <a:r>
              <a:rPr lang="en-GB" sz="2100" b="1">
                <a:solidFill>
                  <a:srgbClr val="4285F4"/>
                </a:solidFill>
                <a:latin typeface="Barlow"/>
                <a:ea typeface="Barlow"/>
                <a:cs typeface="Barlow"/>
                <a:sym typeface="Barlow"/>
              </a:rPr>
              <a:t>Results</a:t>
            </a:r>
            <a:endParaRPr sz="2100" b="1">
              <a:solidFill>
                <a:srgbClr val="FF1FBA"/>
              </a:solidFill>
              <a:latin typeface="Barlow"/>
              <a:ea typeface="Barlow"/>
              <a:cs typeface="Barlow"/>
              <a:sym typeface="Barlow"/>
            </a:endParaRPr>
          </a:p>
        </p:txBody>
      </p:sp>
      <p:sp>
        <p:nvSpPr>
          <p:cNvPr id="607" name="Google Shape;607;g1953bddaa59_1_402"/>
          <p:cNvSpPr txBox="1"/>
          <p:nvPr/>
        </p:nvSpPr>
        <p:spPr>
          <a:xfrm>
            <a:off x="2414998" y="977154"/>
            <a:ext cx="1072500" cy="869700"/>
          </a:xfrm>
          <a:prstGeom prst="rect">
            <a:avLst/>
          </a:prstGeom>
          <a:noFill/>
          <a:ln>
            <a:noFill/>
          </a:ln>
        </p:spPr>
        <p:txBody>
          <a:bodyPr spcFirstLastPara="1" wrap="square" lIns="68575" tIns="34275" rIns="68575" bIns="34275" anchor="t" anchorCtr="0">
            <a:spAutoFit/>
          </a:bodyPr>
          <a:lstStyle/>
          <a:p>
            <a:pPr marL="0" lvl="0" indent="0" algn="l" rtl="0">
              <a:lnSpc>
                <a:spcPct val="115000"/>
              </a:lnSpc>
              <a:spcBef>
                <a:spcPts val="0"/>
              </a:spcBef>
              <a:spcAft>
                <a:spcPts val="0"/>
              </a:spcAft>
              <a:buClr>
                <a:srgbClr val="000000"/>
              </a:buClr>
              <a:buSzPts val="800"/>
              <a:buFont typeface="Arial"/>
              <a:buNone/>
            </a:pPr>
            <a:r>
              <a:rPr lang="en-GB" sz="800" b="1">
                <a:solidFill>
                  <a:srgbClr val="FFFFFF"/>
                </a:solidFill>
                <a:latin typeface="Open Sans"/>
                <a:ea typeface="Open Sans"/>
                <a:cs typeface="Open Sans"/>
                <a:sym typeface="Open Sans"/>
              </a:rPr>
              <a:t>Dedicated fan page </a:t>
            </a:r>
            <a:r>
              <a:rPr lang="en-GB" sz="800">
                <a:solidFill>
                  <a:srgbClr val="FFFFFF"/>
                </a:solidFill>
                <a:latin typeface="Open Sans"/>
                <a:ea typeface="Open Sans"/>
                <a:cs typeface="Open Sans"/>
                <a:sym typeface="Open Sans"/>
              </a:rPr>
              <a:t>with custom video and share tool for users to upload pics.</a:t>
            </a:r>
            <a:endParaRPr sz="800">
              <a:solidFill>
                <a:srgbClr val="FFFFFF"/>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endParaRPr sz="600">
              <a:solidFill>
                <a:srgbClr val="FFFFFF"/>
              </a:solidFill>
              <a:latin typeface="Open Sans"/>
              <a:ea typeface="Open Sans"/>
              <a:cs typeface="Open Sans"/>
              <a:sym typeface="Open Sans"/>
            </a:endParaRPr>
          </a:p>
        </p:txBody>
      </p:sp>
      <p:sp>
        <p:nvSpPr>
          <p:cNvPr id="608" name="Google Shape;608;g1953bddaa59_1_402"/>
          <p:cNvSpPr txBox="1"/>
          <p:nvPr/>
        </p:nvSpPr>
        <p:spPr>
          <a:xfrm>
            <a:off x="4763453" y="975577"/>
            <a:ext cx="1072500" cy="561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800" b="1">
                <a:solidFill>
                  <a:srgbClr val="FFFFFF"/>
                </a:solidFill>
                <a:latin typeface="Open Sans"/>
                <a:ea typeface="Open Sans"/>
                <a:cs typeface="Open Sans"/>
                <a:sym typeface="Open Sans"/>
              </a:rPr>
              <a:t>A contest incentive</a:t>
            </a:r>
            <a:r>
              <a:rPr lang="en-GB" sz="800">
                <a:solidFill>
                  <a:srgbClr val="FFFFFF"/>
                </a:solidFill>
                <a:latin typeface="Open Sans"/>
                <a:ea typeface="Open Sans"/>
                <a:cs typeface="Open Sans"/>
                <a:sym typeface="Open Sans"/>
              </a:rPr>
              <a:t> offering users the chance to win a compact car.</a:t>
            </a:r>
            <a:endParaRPr sz="600" i="0" u="none" strike="noStrike" cap="none">
              <a:solidFill>
                <a:srgbClr val="FFFFFF"/>
              </a:solidFill>
              <a:latin typeface="Open Sans"/>
              <a:ea typeface="Open Sans"/>
              <a:cs typeface="Open Sans"/>
              <a:sym typeface="Open Sans"/>
            </a:endParaRPr>
          </a:p>
        </p:txBody>
      </p:sp>
      <p:pic>
        <p:nvPicPr>
          <p:cNvPr id="609" name="Google Shape;609;g1953bddaa59_1_40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30416" y="446227"/>
            <a:ext cx="656025" cy="380981"/>
          </a:xfrm>
          <a:prstGeom prst="rect">
            <a:avLst/>
          </a:prstGeom>
          <a:noFill/>
          <a:ln>
            <a:noFill/>
          </a:ln>
        </p:spPr>
      </p:pic>
      <p:pic>
        <p:nvPicPr>
          <p:cNvPr id="610" name="Google Shape;610;g1953bddaa59_1_402"/>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528484" y="431773"/>
            <a:ext cx="409894" cy="409894"/>
          </a:xfrm>
          <a:prstGeom prst="rect">
            <a:avLst/>
          </a:prstGeom>
          <a:noFill/>
          <a:ln>
            <a:noFill/>
          </a:ln>
        </p:spPr>
      </p:pic>
      <p:grpSp>
        <p:nvGrpSpPr>
          <p:cNvPr id="611" name="Google Shape;611;g1953bddaa59_1_402"/>
          <p:cNvGrpSpPr/>
          <p:nvPr/>
        </p:nvGrpSpPr>
        <p:grpSpPr>
          <a:xfrm>
            <a:off x="326073" y="2276874"/>
            <a:ext cx="1537930" cy="1505004"/>
            <a:chOff x="989769" y="444500"/>
            <a:chExt cx="1779600" cy="1741500"/>
          </a:xfrm>
        </p:grpSpPr>
        <p:sp>
          <p:nvSpPr>
            <p:cNvPr id="612" name="Google Shape;612;g1953bddaa59_1_402"/>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613" name="Google Shape;613;g1953bddaa59_1_402"/>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614" name="Google Shape;614;g1953bddaa59_1_402"/>
          <p:cNvGrpSpPr/>
          <p:nvPr/>
        </p:nvGrpSpPr>
        <p:grpSpPr>
          <a:xfrm>
            <a:off x="1711556" y="3314466"/>
            <a:ext cx="1537930" cy="1505004"/>
            <a:chOff x="989769" y="444500"/>
            <a:chExt cx="1779600" cy="1741500"/>
          </a:xfrm>
        </p:grpSpPr>
        <p:sp>
          <p:nvSpPr>
            <p:cNvPr id="615" name="Google Shape;615;g1953bddaa59_1_402"/>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616" name="Google Shape;616;g1953bddaa59_1_402"/>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617" name="Google Shape;617;g1953bddaa59_1_402"/>
          <p:cNvGrpSpPr/>
          <p:nvPr/>
        </p:nvGrpSpPr>
        <p:grpSpPr>
          <a:xfrm>
            <a:off x="3065983" y="2279152"/>
            <a:ext cx="1537930" cy="1505004"/>
            <a:chOff x="989769" y="444500"/>
            <a:chExt cx="1779600" cy="1741500"/>
          </a:xfrm>
        </p:grpSpPr>
        <p:sp>
          <p:nvSpPr>
            <p:cNvPr id="618" name="Google Shape;618;g1953bddaa59_1_402"/>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619" name="Google Shape;619;g1953bddaa59_1_402"/>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dirty="0">
                <a:solidFill>
                  <a:srgbClr val="000000"/>
                </a:solidFill>
                <a:latin typeface="Arial"/>
                <a:ea typeface="Arial"/>
                <a:cs typeface="Arial"/>
                <a:sym typeface="Arial"/>
              </a:endParaRPr>
            </a:p>
          </p:txBody>
        </p:sp>
      </p:grpSp>
      <p:grpSp>
        <p:nvGrpSpPr>
          <p:cNvPr id="620" name="Google Shape;620;g1953bddaa59_1_402"/>
          <p:cNvGrpSpPr/>
          <p:nvPr/>
        </p:nvGrpSpPr>
        <p:grpSpPr>
          <a:xfrm>
            <a:off x="4422384" y="3314466"/>
            <a:ext cx="1537930" cy="1505004"/>
            <a:chOff x="989769" y="444500"/>
            <a:chExt cx="1779600" cy="1741500"/>
          </a:xfrm>
        </p:grpSpPr>
        <p:sp>
          <p:nvSpPr>
            <p:cNvPr id="621" name="Google Shape;621;g1953bddaa59_1_402"/>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622" name="Google Shape;622;g1953bddaa59_1_402"/>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623" name="Google Shape;623;g1953bddaa59_1_402"/>
          <p:cNvSpPr txBox="1"/>
          <p:nvPr/>
        </p:nvSpPr>
        <p:spPr>
          <a:xfrm>
            <a:off x="2005371" y="4039187"/>
            <a:ext cx="997200" cy="315600"/>
          </a:xfrm>
          <a:prstGeom prst="rect">
            <a:avLst/>
          </a:prstGeom>
          <a:noFill/>
          <a:ln>
            <a:noFill/>
          </a:ln>
        </p:spPr>
        <p:txBody>
          <a:bodyPr spcFirstLastPara="1" wrap="square" lIns="68575" tIns="34275" rIns="68575" bIns="34275" anchor="ctr" anchorCtr="0">
            <a:spAutoFit/>
          </a:bodyPr>
          <a:lstStyle/>
          <a:p>
            <a:pPr marL="0" marR="0" lvl="0" indent="0" algn="ctr" rtl="0">
              <a:lnSpc>
                <a:spcPct val="100000"/>
              </a:lnSpc>
              <a:spcBef>
                <a:spcPts val="0"/>
              </a:spcBef>
              <a:spcAft>
                <a:spcPts val="0"/>
              </a:spcAft>
              <a:buClr>
                <a:srgbClr val="000000"/>
              </a:buClr>
              <a:buSzPts val="2100"/>
              <a:buFont typeface="Arial"/>
              <a:buNone/>
            </a:pPr>
            <a:r>
              <a:rPr lang="en-GB" sz="800">
                <a:solidFill>
                  <a:srgbClr val="FFFFFF"/>
                </a:solidFill>
                <a:latin typeface="Barlow"/>
                <a:ea typeface="Barlow"/>
                <a:cs typeface="Barlow"/>
                <a:sym typeface="Barlow"/>
              </a:rPr>
              <a:t>Growth in average daily users</a:t>
            </a:r>
            <a:endParaRPr sz="800" b="0" i="0" u="none" strike="noStrike" cap="none">
              <a:solidFill>
                <a:srgbClr val="FFFFFF"/>
              </a:solidFill>
              <a:latin typeface="Barlow"/>
              <a:ea typeface="Barlow"/>
              <a:cs typeface="Barlow"/>
              <a:sym typeface="Barlow"/>
            </a:endParaRPr>
          </a:p>
        </p:txBody>
      </p:sp>
      <p:sp>
        <p:nvSpPr>
          <p:cNvPr id="624" name="Google Shape;624;g1953bddaa59_1_402"/>
          <p:cNvSpPr/>
          <p:nvPr/>
        </p:nvSpPr>
        <p:spPr>
          <a:xfrm>
            <a:off x="2022763" y="3794655"/>
            <a:ext cx="975300" cy="2667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1600" b="1">
                <a:solidFill>
                  <a:srgbClr val="FFFFFF"/>
                </a:solidFill>
                <a:latin typeface="Barlow"/>
                <a:ea typeface="Barlow"/>
                <a:cs typeface="Barlow"/>
                <a:sym typeface="Barlow"/>
              </a:rPr>
              <a:t>211% +</a:t>
            </a:r>
            <a:endParaRPr sz="1600" b="1" i="0" u="none" strike="noStrike" cap="none">
              <a:solidFill>
                <a:srgbClr val="FFFFFF"/>
              </a:solidFill>
              <a:latin typeface="Barlow"/>
              <a:ea typeface="Barlow"/>
              <a:cs typeface="Barlow"/>
              <a:sym typeface="Barlow"/>
            </a:endParaRPr>
          </a:p>
        </p:txBody>
      </p:sp>
      <p:sp>
        <p:nvSpPr>
          <p:cNvPr id="625" name="Google Shape;625;g1953bddaa59_1_402"/>
          <p:cNvSpPr txBox="1"/>
          <p:nvPr/>
        </p:nvSpPr>
        <p:spPr>
          <a:xfrm>
            <a:off x="4599638" y="3809456"/>
            <a:ext cx="1234200" cy="546300"/>
          </a:xfrm>
          <a:prstGeom prst="rect">
            <a:avLst/>
          </a:prstGeom>
          <a:noFill/>
          <a:ln>
            <a:noFill/>
          </a:ln>
        </p:spPr>
        <p:txBody>
          <a:bodyPr spcFirstLastPara="1" wrap="square" lIns="68575" tIns="34275" rIns="68575" bIns="34275" anchor="ctr" anchorCtr="0">
            <a:spAutoFit/>
          </a:bodyPr>
          <a:lstStyle/>
          <a:p>
            <a:pPr marL="0" lvl="0" indent="0" algn="ctr" rtl="0">
              <a:lnSpc>
                <a:spcPct val="115000"/>
              </a:lnSpc>
              <a:spcBef>
                <a:spcPts val="900"/>
              </a:spcBef>
              <a:spcAft>
                <a:spcPts val="900"/>
              </a:spcAft>
              <a:buClr>
                <a:srgbClr val="000000"/>
              </a:buClr>
              <a:buSzPts val="1400"/>
              <a:buFont typeface="Arial"/>
              <a:buNone/>
            </a:pPr>
            <a:r>
              <a:rPr lang="en-GB" sz="1000" b="1">
                <a:solidFill>
                  <a:srgbClr val="FF1FBA"/>
                </a:solidFill>
                <a:latin typeface="Open Sans"/>
                <a:ea typeface="Open Sans"/>
                <a:cs typeface="Open Sans"/>
                <a:sym typeface="Open Sans"/>
              </a:rPr>
              <a:t>“Best Use of Social Media”</a:t>
            </a:r>
            <a:br>
              <a:rPr lang="en-GB" sz="800" b="1">
                <a:solidFill>
                  <a:srgbClr val="FF1FBA"/>
                </a:solidFill>
                <a:latin typeface="Open Sans"/>
                <a:ea typeface="Open Sans"/>
                <a:cs typeface="Open Sans"/>
                <a:sym typeface="Open Sans"/>
              </a:rPr>
            </a:br>
            <a:r>
              <a:rPr lang="en-GB" sz="800">
                <a:solidFill>
                  <a:srgbClr val="FFFFFF"/>
                </a:solidFill>
                <a:latin typeface="Open Sans"/>
                <a:ea typeface="Open Sans"/>
                <a:cs typeface="Open Sans"/>
                <a:sym typeface="Open Sans"/>
              </a:rPr>
              <a:t>Cannes Shortlist for </a:t>
            </a:r>
            <a:endParaRPr sz="600" i="0" u="none" strike="noStrike" cap="none">
              <a:solidFill>
                <a:srgbClr val="FFFFFF"/>
              </a:solidFill>
              <a:latin typeface="Open Sans"/>
              <a:ea typeface="Open Sans"/>
              <a:cs typeface="Open Sans"/>
              <a:sym typeface="Open Sans"/>
            </a:endParaRPr>
          </a:p>
        </p:txBody>
      </p:sp>
      <p:sp>
        <p:nvSpPr>
          <p:cNvPr id="626" name="Google Shape;626;g1953bddaa59_1_402"/>
          <p:cNvSpPr txBox="1"/>
          <p:nvPr/>
        </p:nvSpPr>
        <p:spPr>
          <a:xfrm>
            <a:off x="809985" y="3010796"/>
            <a:ext cx="557400" cy="315600"/>
          </a:xfrm>
          <a:prstGeom prst="rect">
            <a:avLst/>
          </a:prstGeom>
          <a:noFill/>
          <a:ln>
            <a:noFill/>
          </a:ln>
        </p:spPr>
        <p:txBody>
          <a:bodyPr spcFirstLastPara="1" wrap="square" lIns="68575" tIns="34275" rIns="68575" bIns="34275" anchor="ctr" anchorCtr="0">
            <a:spAutoFit/>
          </a:bodyPr>
          <a:lstStyle/>
          <a:p>
            <a:pPr marL="0" marR="0" lvl="0" indent="0" algn="ctr" rtl="0">
              <a:lnSpc>
                <a:spcPct val="100000"/>
              </a:lnSpc>
              <a:spcBef>
                <a:spcPts val="0"/>
              </a:spcBef>
              <a:spcAft>
                <a:spcPts val="0"/>
              </a:spcAft>
              <a:buClr>
                <a:srgbClr val="000000"/>
              </a:buClr>
              <a:buSzPts val="2100"/>
              <a:buFont typeface="Arial"/>
              <a:buNone/>
            </a:pPr>
            <a:r>
              <a:rPr lang="en-GB" sz="800">
                <a:solidFill>
                  <a:srgbClr val="FFFFFF"/>
                </a:solidFill>
                <a:latin typeface="Barlow"/>
                <a:ea typeface="Barlow"/>
                <a:cs typeface="Barlow"/>
                <a:sym typeface="Barlow"/>
              </a:rPr>
              <a:t>Growth in 8 weeks</a:t>
            </a:r>
            <a:endParaRPr sz="800" b="0" i="0" u="none" strike="noStrike" cap="none">
              <a:solidFill>
                <a:srgbClr val="FFFFFF"/>
              </a:solidFill>
              <a:latin typeface="Barlow"/>
              <a:ea typeface="Barlow"/>
              <a:cs typeface="Barlow"/>
              <a:sym typeface="Barlow"/>
            </a:endParaRPr>
          </a:p>
        </p:txBody>
      </p:sp>
      <p:sp>
        <p:nvSpPr>
          <p:cNvPr id="627" name="Google Shape;627;g1953bddaa59_1_402"/>
          <p:cNvSpPr/>
          <p:nvPr/>
        </p:nvSpPr>
        <p:spPr>
          <a:xfrm>
            <a:off x="568692" y="2752423"/>
            <a:ext cx="1052700" cy="2667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1600" b="1">
                <a:solidFill>
                  <a:srgbClr val="FFFFFF"/>
                </a:solidFill>
                <a:latin typeface="Barlow"/>
                <a:ea typeface="Barlow"/>
                <a:cs typeface="Barlow"/>
                <a:sym typeface="Barlow"/>
              </a:rPr>
              <a:t>762% +</a:t>
            </a:r>
            <a:endParaRPr sz="1600" b="1" i="0" u="none" strike="noStrike" cap="none">
              <a:solidFill>
                <a:srgbClr val="FFFFFF"/>
              </a:solidFill>
              <a:latin typeface="Barlow"/>
              <a:ea typeface="Barlow"/>
              <a:cs typeface="Barlow"/>
              <a:sym typeface="Barlow"/>
            </a:endParaRPr>
          </a:p>
        </p:txBody>
      </p:sp>
      <p:sp>
        <p:nvSpPr>
          <p:cNvPr id="628" name="Google Shape;628;g1953bddaa59_1_402"/>
          <p:cNvSpPr txBox="1"/>
          <p:nvPr/>
        </p:nvSpPr>
        <p:spPr>
          <a:xfrm>
            <a:off x="3474206" y="3015413"/>
            <a:ext cx="800700" cy="438600"/>
          </a:xfrm>
          <a:prstGeom prst="rect">
            <a:avLst/>
          </a:prstGeom>
          <a:noFill/>
          <a:ln>
            <a:noFill/>
          </a:ln>
        </p:spPr>
        <p:txBody>
          <a:bodyPr spcFirstLastPara="1" wrap="square" lIns="68575" tIns="34275" rIns="68575" bIns="34275" anchor="ctr" anchorCtr="0">
            <a:spAutoFit/>
          </a:bodyPr>
          <a:lstStyle/>
          <a:p>
            <a:pPr marL="0" lvl="0" indent="0" algn="ctr" rtl="0">
              <a:spcBef>
                <a:spcPts val="0"/>
              </a:spcBef>
              <a:spcAft>
                <a:spcPts val="0"/>
              </a:spcAft>
              <a:buClr>
                <a:srgbClr val="000000"/>
              </a:buClr>
              <a:buSzPts val="2100"/>
              <a:buFont typeface="Arial"/>
              <a:buNone/>
            </a:pPr>
            <a:r>
              <a:rPr lang="en-GB" sz="800">
                <a:solidFill>
                  <a:srgbClr val="FFFFFF"/>
                </a:solidFill>
                <a:latin typeface="Barlow"/>
                <a:ea typeface="Barlow"/>
                <a:cs typeface="Barlow"/>
                <a:sym typeface="Barlow"/>
              </a:rPr>
              <a:t>Growth in sales for slow month</a:t>
            </a:r>
            <a:endParaRPr sz="800">
              <a:solidFill>
                <a:srgbClr val="FFFFFF"/>
              </a:solidFill>
              <a:latin typeface="Barlow"/>
              <a:ea typeface="Barlow"/>
              <a:cs typeface="Barlow"/>
              <a:sym typeface="Barlow"/>
            </a:endParaRPr>
          </a:p>
        </p:txBody>
      </p:sp>
      <p:sp>
        <p:nvSpPr>
          <p:cNvPr id="629" name="Google Shape;629;g1953bddaa59_1_402"/>
          <p:cNvSpPr/>
          <p:nvPr/>
        </p:nvSpPr>
        <p:spPr>
          <a:xfrm>
            <a:off x="3449662" y="2747804"/>
            <a:ext cx="821700" cy="266700"/>
          </a:xfrm>
          <a:prstGeom prst="rect">
            <a:avLst/>
          </a:prstGeom>
          <a:noFill/>
          <a:ln>
            <a:noFill/>
          </a:ln>
        </p:spPr>
        <p:txBody>
          <a:bodyPr spcFirstLastPara="1" wrap="square" lIns="0" tIns="0" rIns="0" bIns="0" anchor="ctr" anchorCtr="0">
            <a:noAutofit/>
          </a:bodyPr>
          <a:lstStyle/>
          <a:p>
            <a:pPr marL="0" marR="0" lvl="0" indent="0" algn="ctr" rtl="0">
              <a:lnSpc>
                <a:spcPct val="105714"/>
              </a:lnSpc>
              <a:spcBef>
                <a:spcPts val="0"/>
              </a:spcBef>
              <a:spcAft>
                <a:spcPts val="0"/>
              </a:spcAft>
              <a:buClr>
                <a:srgbClr val="000000"/>
              </a:buClr>
              <a:buSzPts val="5300"/>
              <a:buFont typeface="Arial"/>
              <a:buNone/>
            </a:pPr>
            <a:r>
              <a:rPr lang="en-GB" sz="1600" b="1" dirty="0">
                <a:solidFill>
                  <a:srgbClr val="FF1FBA"/>
                </a:solidFill>
                <a:latin typeface="Barlow"/>
                <a:ea typeface="Barlow"/>
                <a:cs typeface="Barlow"/>
                <a:sym typeface="Barlow"/>
              </a:rPr>
              <a:t>150%</a:t>
            </a:r>
            <a:r>
              <a:rPr lang="en-GB" sz="1600" b="1" dirty="0">
                <a:solidFill>
                  <a:srgbClr val="FFFFFF"/>
                </a:solidFill>
                <a:latin typeface="Barlow"/>
                <a:ea typeface="Barlow"/>
                <a:cs typeface="Barlow"/>
                <a:sym typeface="Barlow"/>
              </a:rPr>
              <a:t> </a:t>
            </a:r>
            <a:r>
              <a:rPr lang="en-GB" sz="1600" b="1" i="0" u="none" strike="noStrike" cap="none" dirty="0">
                <a:solidFill>
                  <a:srgbClr val="FFFFFF"/>
                </a:solidFill>
                <a:latin typeface="Barlow"/>
                <a:ea typeface="Barlow"/>
                <a:cs typeface="Barlow"/>
                <a:sym typeface="Barlow"/>
              </a:rPr>
              <a:t>+</a:t>
            </a:r>
            <a:endParaRPr sz="1600" b="1" i="0" u="none" strike="noStrike" cap="none" dirty="0">
              <a:solidFill>
                <a:srgbClr val="FFFFFF"/>
              </a:solidFill>
              <a:latin typeface="Barlow"/>
              <a:ea typeface="Barlow"/>
              <a:cs typeface="Barlow"/>
              <a:sym typeface="Barlow"/>
            </a:endParaRPr>
          </a:p>
        </p:txBody>
      </p:sp>
      <p:grpSp>
        <p:nvGrpSpPr>
          <p:cNvPr id="630" name="Google Shape;630;g1953bddaa59_1_402"/>
          <p:cNvGrpSpPr/>
          <p:nvPr/>
        </p:nvGrpSpPr>
        <p:grpSpPr>
          <a:xfrm>
            <a:off x="4863448" y="4799121"/>
            <a:ext cx="706500" cy="241294"/>
            <a:chOff x="6504098" y="4460777"/>
            <a:chExt cx="942000" cy="321725"/>
          </a:xfrm>
        </p:grpSpPr>
        <p:cxnSp>
          <p:nvCxnSpPr>
            <p:cNvPr id="631" name="Google Shape;631;g1953bddaa59_1_402"/>
            <p:cNvCxnSpPr/>
            <p:nvPr/>
          </p:nvCxnSpPr>
          <p:spPr>
            <a:xfrm>
              <a:off x="6504123" y="4460777"/>
              <a:ext cx="0" cy="321600"/>
            </a:xfrm>
            <a:prstGeom prst="straightConnector1">
              <a:avLst/>
            </a:prstGeom>
            <a:noFill/>
            <a:ln w="9525" cap="flat" cmpd="sng">
              <a:solidFill>
                <a:srgbClr val="FF1FBA"/>
              </a:solidFill>
              <a:prstDash val="solid"/>
              <a:round/>
              <a:headEnd type="none" w="med" len="med"/>
              <a:tailEnd type="none" w="med" len="med"/>
            </a:ln>
          </p:spPr>
        </p:cxnSp>
        <p:cxnSp>
          <p:nvCxnSpPr>
            <p:cNvPr id="632" name="Google Shape;632;g1953bddaa59_1_402"/>
            <p:cNvCxnSpPr/>
            <p:nvPr/>
          </p:nvCxnSpPr>
          <p:spPr>
            <a:xfrm>
              <a:off x="7446098" y="4460777"/>
              <a:ext cx="0" cy="321600"/>
            </a:xfrm>
            <a:prstGeom prst="straightConnector1">
              <a:avLst/>
            </a:prstGeom>
            <a:noFill/>
            <a:ln w="9525" cap="flat" cmpd="sng">
              <a:solidFill>
                <a:srgbClr val="FF1FBA"/>
              </a:solidFill>
              <a:prstDash val="solid"/>
              <a:round/>
              <a:headEnd type="none" w="med" len="med"/>
              <a:tailEnd type="none" w="med" len="med"/>
            </a:ln>
          </p:spPr>
        </p:cxnSp>
        <p:cxnSp>
          <p:nvCxnSpPr>
            <p:cNvPr id="633" name="Google Shape;633;g1953bddaa59_1_402"/>
            <p:cNvCxnSpPr/>
            <p:nvPr/>
          </p:nvCxnSpPr>
          <p:spPr>
            <a:xfrm flipH="1">
              <a:off x="6504098" y="4633102"/>
              <a:ext cx="471000" cy="149400"/>
            </a:xfrm>
            <a:prstGeom prst="straightConnector1">
              <a:avLst/>
            </a:prstGeom>
            <a:noFill/>
            <a:ln w="9525" cap="flat" cmpd="sng">
              <a:solidFill>
                <a:srgbClr val="FF1FBA"/>
              </a:solidFill>
              <a:prstDash val="solid"/>
              <a:round/>
              <a:headEnd type="none" w="med" len="med"/>
              <a:tailEnd type="none" w="med" len="med"/>
            </a:ln>
          </p:spPr>
        </p:cxnSp>
        <p:cxnSp>
          <p:nvCxnSpPr>
            <p:cNvPr id="634" name="Google Shape;634;g1953bddaa59_1_402"/>
            <p:cNvCxnSpPr/>
            <p:nvPr/>
          </p:nvCxnSpPr>
          <p:spPr>
            <a:xfrm>
              <a:off x="6975098" y="4633102"/>
              <a:ext cx="471000" cy="149400"/>
            </a:xfrm>
            <a:prstGeom prst="straightConnector1">
              <a:avLst/>
            </a:prstGeom>
            <a:noFill/>
            <a:ln w="9525" cap="flat" cmpd="sng">
              <a:solidFill>
                <a:srgbClr val="FF1FBA"/>
              </a:solidFill>
              <a:prstDash val="solid"/>
              <a:round/>
              <a:headEnd type="none" w="med" len="med"/>
              <a:tailEnd type="none" w="med" len="med"/>
            </a:ln>
          </p:spPr>
        </p:cxnSp>
      </p:grpSp>
      <p:sp>
        <p:nvSpPr>
          <p:cNvPr id="635" name="Google Shape;635;g1953bddaa59_1_402"/>
          <p:cNvSpPr txBox="1"/>
          <p:nvPr/>
        </p:nvSpPr>
        <p:spPr>
          <a:xfrm>
            <a:off x="3652226" y="977154"/>
            <a:ext cx="1072500" cy="561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800" b="1">
                <a:solidFill>
                  <a:srgbClr val="FFFFFF"/>
                </a:solidFill>
                <a:latin typeface="Open Sans"/>
                <a:ea typeface="Open Sans"/>
                <a:cs typeface="Open Sans"/>
                <a:sym typeface="Open Sans"/>
              </a:rPr>
              <a:t>Targeted Facebook campaign</a:t>
            </a:r>
            <a:r>
              <a:rPr lang="en-GB" sz="800">
                <a:solidFill>
                  <a:srgbClr val="FFFFFF"/>
                </a:solidFill>
                <a:latin typeface="Open Sans"/>
                <a:ea typeface="Open Sans"/>
                <a:cs typeface="Open Sans"/>
                <a:sym typeface="Open Sans"/>
              </a:rPr>
              <a:t> called Against Dumb.</a:t>
            </a:r>
            <a:endParaRPr sz="600">
              <a:solidFill>
                <a:srgbClr val="FFFFFF"/>
              </a:solidFill>
              <a:latin typeface="Open Sans"/>
              <a:ea typeface="Open Sans"/>
              <a:cs typeface="Open Sans"/>
              <a:sym typeface="Open Sans"/>
            </a:endParaRPr>
          </a:p>
        </p:txBody>
      </p:sp>
      <p:pic>
        <p:nvPicPr>
          <p:cNvPr id="636" name="Google Shape;636;g1953bddaa59_1_40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4838232" y="470339"/>
            <a:ext cx="361275" cy="380981"/>
          </a:xfrm>
          <a:prstGeom prst="rect">
            <a:avLst/>
          </a:prstGeom>
          <a:noFill/>
          <a:ln>
            <a:noFill/>
          </a:ln>
        </p:spPr>
      </p:pic>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01" name="Google Shape;701;g1953bddaa59_1_499">
            <a:extLst>
              <a:ext uri="{FF2B5EF4-FFF2-40B4-BE49-F238E27FC236}">
                <a16:creationId xmlns:a16="http://schemas.microsoft.com/office/drawing/2014/main" id="{33BB99AF-C7EC-F9DC-9ACC-58FCE803C98F}"/>
              </a:ext>
            </a:extLst>
          </p:cNvPr>
          <p:cNvPicPr preferRelativeResize="0">
            <a:picLocks noGrp="1" noRot="1" noMove="1" noResize="1" noEditPoints="1" noAdjustHandles="1" noChangeArrowheads="1" noChangeShapeType="1" noCrop="1"/>
          </p:cNvPicPr>
          <p:nvPr/>
        </p:nvPicPr>
        <p:blipFill rotWithShape="1">
          <a:blip r:embed="rId2" cstate="email">
            <a:alphaModFix/>
            <a:extLst>
              <a:ext uri="{28A0092B-C50C-407E-A947-70E740481C1C}">
                <a14:useLocalDpi xmlns:a14="http://schemas.microsoft.com/office/drawing/2010/main"/>
              </a:ext>
            </a:extLst>
          </a:blip>
          <a:srcRect/>
          <a:stretch/>
        </p:blipFill>
        <p:spPr>
          <a:xfrm>
            <a:off x="1" y="-57150"/>
            <a:ext cx="9144001" cy="5201900"/>
          </a:xfrm>
          <a:prstGeom prst="rect">
            <a:avLst/>
          </a:prstGeom>
          <a:noFill/>
          <a:ln>
            <a:noFill/>
          </a:ln>
        </p:spPr>
      </p:pic>
      <p:sp>
        <p:nvSpPr>
          <p:cNvPr id="702" name="Google Shape;702;g1953bddaa59_1_499">
            <a:extLst>
              <a:ext uri="{FF2B5EF4-FFF2-40B4-BE49-F238E27FC236}">
                <a16:creationId xmlns:a16="http://schemas.microsoft.com/office/drawing/2014/main" id="{35EBC1CD-FB89-20DB-4524-1D34D5717621}"/>
              </a:ext>
            </a:extLst>
          </p:cNvPr>
          <p:cNvSpPr txBox="1">
            <a:spLocks noGrp="1"/>
          </p:cNvSpPr>
          <p:nvPr>
            <p:ph type="body" idx="1"/>
          </p:nvPr>
        </p:nvSpPr>
        <p:spPr>
          <a:xfrm>
            <a:off x="384150" y="1456088"/>
            <a:ext cx="2549400" cy="10020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1200"/>
              </a:spcAft>
              <a:buClr>
                <a:srgbClr val="000000"/>
              </a:buClr>
              <a:buSzPts val="1000"/>
              <a:buNone/>
            </a:pPr>
            <a:r>
              <a:rPr lang="en-GB" sz="2500">
                <a:solidFill>
                  <a:srgbClr val="FFFFFF"/>
                </a:solidFill>
              </a:rPr>
              <a:t>Case study</a:t>
            </a:r>
            <a:endParaRPr sz="2100">
              <a:solidFill>
                <a:srgbClr val="FFFFFF"/>
              </a:solidFill>
            </a:endParaRPr>
          </a:p>
        </p:txBody>
      </p:sp>
      <p:sp>
        <p:nvSpPr>
          <p:cNvPr id="703" name="Google Shape;703;g1953bddaa59_1_499">
            <a:extLst>
              <a:ext uri="{FF2B5EF4-FFF2-40B4-BE49-F238E27FC236}">
                <a16:creationId xmlns:a16="http://schemas.microsoft.com/office/drawing/2014/main" id="{49F0CC12-760B-1E96-2CE9-B84FC70B38B7}"/>
              </a:ext>
            </a:extLst>
          </p:cNvPr>
          <p:cNvSpPr>
            <a:spLocks noGrp="1" noRot="1" noMove="1" noResize="1" noEditPoints="1" noAdjustHandles="1" noChangeArrowheads="1" noChangeShapeType="1"/>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704" name="Google Shape;704;g1953bddaa59_1_499">
            <a:extLst>
              <a:ext uri="{FF2B5EF4-FFF2-40B4-BE49-F238E27FC236}">
                <a16:creationId xmlns:a16="http://schemas.microsoft.com/office/drawing/2014/main" id="{D723AEDC-62C3-0698-FE32-EC098718EB15}"/>
              </a:ext>
            </a:extLst>
          </p:cNvPr>
          <p:cNvPicPr preferRelativeResize="0">
            <a:picLocks noGrp="1" noRot="1" noMove="1" noResize="1" noEditPoints="1" noAdjustHandles="1" noChangeArrowheads="1" noChangeShapeType="1" noCrop="1"/>
          </p:cNvPicPr>
          <p:nvPr/>
        </p:nvPicPr>
        <p:blipFill rotWithShape="1">
          <a:blip r:embed="rId3"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705" name="Google Shape;705;g1953bddaa59_1_499">
            <a:extLst>
              <a:ext uri="{FF2B5EF4-FFF2-40B4-BE49-F238E27FC236}">
                <a16:creationId xmlns:a16="http://schemas.microsoft.com/office/drawing/2014/main" id="{59E35EFD-0632-0932-8B57-44952BA4B154}"/>
              </a:ext>
            </a:extLst>
          </p:cNvPr>
          <p:cNvSpPr txBox="1">
            <a:spLocks noGrp="1"/>
          </p:cNvSpPr>
          <p:nvPr>
            <p:ph type="title"/>
          </p:nvPr>
        </p:nvSpPr>
        <p:spPr>
          <a:xfrm>
            <a:off x="380999" y="2159006"/>
            <a:ext cx="5946581" cy="63826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800"/>
              <a:buNone/>
            </a:pPr>
            <a:r>
              <a:rPr lang="en-US" sz="3200" kern="0" dirty="0">
                <a:solidFill>
                  <a:srgbClr val="4285F4"/>
                </a:solidFill>
                <a:effectLst/>
                <a:latin typeface="Barlow" pitchFamily="2" charset="77"/>
                <a:ea typeface="Times New Roman" panose="02020603050405020304" pitchFamily="18" charset="0"/>
              </a:rPr>
              <a:t>Leading Caribbean </a:t>
            </a:r>
            <a:r>
              <a:rPr lang="en-US" sz="3200" kern="0" dirty="0">
                <a:solidFill>
                  <a:srgbClr val="FF1FBA"/>
                </a:solidFill>
                <a:effectLst/>
                <a:latin typeface="Barlow" pitchFamily="2" charset="77"/>
                <a:ea typeface="Times New Roman" panose="02020603050405020304" pitchFamily="18" charset="0"/>
              </a:rPr>
              <a:t>Hotelier</a:t>
            </a:r>
            <a:endParaRPr lang="en-US" sz="3200" dirty="0">
              <a:solidFill>
                <a:srgbClr val="FF1FBA"/>
              </a:solidFill>
              <a:latin typeface="Barlow" pitchFamily="2" charset="77"/>
              <a:ea typeface="Barlow Medium"/>
              <a:cs typeface="Barlow Medium"/>
              <a:sym typeface="Barlow Medium"/>
            </a:endParaRPr>
          </a:p>
        </p:txBody>
      </p:sp>
      <p:sp>
        <p:nvSpPr>
          <p:cNvPr id="707" name="Google Shape;707;g1953bddaa59_1_499">
            <a:extLst>
              <a:ext uri="{FF2B5EF4-FFF2-40B4-BE49-F238E27FC236}">
                <a16:creationId xmlns:a16="http://schemas.microsoft.com/office/drawing/2014/main" id="{E79A4C2F-07B0-3976-7ABA-97B0643AE913}"/>
              </a:ext>
            </a:extLst>
          </p:cNvPr>
          <p:cNvSpPr/>
          <p:nvPr/>
        </p:nvSpPr>
        <p:spPr>
          <a:xfrm rot="601">
            <a:off x="497120" y="2936628"/>
            <a:ext cx="1110916" cy="168490"/>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grpSp>
        <p:nvGrpSpPr>
          <p:cNvPr id="2" name="Group 1">
            <a:extLst>
              <a:ext uri="{FF2B5EF4-FFF2-40B4-BE49-F238E27FC236}">
                <a16:creationId xmlns:a16="http://schemas.microsoft.com/office/drawing/2014/main" id="{20692071-0792-8B14-1ABA-C19F56616B4F}"/>
              </a:ext>
            </a:extLst>
          </p:cNvPr>
          <p:cNvGrpSpPr>
            <a:grpSpLocks noGrp="1" noUngrp="1" noRot="1" noMove="1" noResize="1"/>
          </p:cNvGrpSpPr>
          <p:nvPr/>
        </p:nvGrpSpPr>
        <p:grpSpPr>
          <a:xfrm>
            <a:off x="6327581" y="-414244"/>
            <a:ext cx="3058200" cy="3350775"/>
            <a:chOff x="6327581" y="-414244"/>
            <a:chExt cx="3058200" cy="3350775"/>
          </a:xfrm>
        </p:grpSpPr>
        <p:sp>
          <p:nvSpPr>
            <p:cNvPr id="706" name="Google Shape;706;g1953bddaa59_1_499">
              <a:extLst>
                <a:ext uri="{FF2B5EF4-FFF2-40B4-BE49-F238E27FC236}">
                  <a16:creationId xmlns:a16="http://schemas.microsoft.com/office/drawing/2014/main" id="{4C9FB9D5-DAE7-39DD-AFF6-CA2499CED7FC}"/>
                </a:ext>
              </a:extLst>
            </p:cNvPr>
            <p:cNvSpPr>
              <a:spLocks noGrp="1" noRot="1" noMove="1" noResize="1" noEditPoints="1" noAdjustHandles="1" noChangeArrowheads="1" noChangeShapeType="1"/>
            </p:cNvSpPr>
            <p:nvPr/>
          </p:nvSpPr>
          <p:spPr>
            <a:xfrm>
              <a:off x="8036081" y="-414244"/>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08" name="Google Shape;708;g1953bddaa59_1_499">
              <a:extLst>
                <a:ext uri="{FF2B5EF4-FFF2-40B4-BE49-F238E27FC236}">
                  <a16:creationId xmlns:a16="http://schemas.microsoft.com/office/drawing/2014/main" id="{53B44E38-301C-9195-B822-829BC2C953FB}"/>
                </a:ext>
              </a:extLst>
            </p:cNvPr>
            <p:cNvSpPr>
              <a:spLocks noGrp="1" noRot="1" noMove="1" noResize="1" noEditPoints="1" noAdjustHandles="1" noChangeArrowheads="1" noChangeShapeType="1"/>
            </p:cNvSpPr>
            <p:nvPr/>
          </p:nvSpPr>
          <p:spPr>
            <a:xfrm>
              <a:off x="7458656" y="-309825"/>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09" name="Google Shape;709;g1953bddaa59_1_499">
              <a:extLst>
                <a:ext uri="{FF2B5EF4-FFF2-40B4-BE49-F238E27FC236}">
                  <a16:creationId xmlns:a16="http://schemas.microsoft.com/office/drawing/2014/main" id="{441C4113-A274-31C3-EEE3-2232AE446700}"/>
                </a:ext>
              </a:extLst>
            </p:cNvPr>
            <p:cNvSpPr>
              <a:spLocks noGrp="1" noRot="1" noMove="1" noResize="1" noEditPoints="1" noAdjustHandles="1" noChangeArrowheads="1" noChangeShapeType="1"/>
            </p:cNvSpPr>
            <p:nvPr/>
          </p:nvSpPr>
          <p:spPr>
            <a:xfrm>
              <a:off x="6879488" y="-228600"/>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10" name="Google Shape;710;g1953bddaa59_1_499">
              <a:extLst>
                <a:ext uri="{FF2B5EF4-FFF2-40B4-BE49-F238E27FC236}">
                  <a16:creationId xmlns:a16="http://schemas.microsoft.com/office/drawing/2014/main" id="{915874E9-4B20-1F2A-EDE4-18A2E18A1790}"/>
                </a:ext>
              </a:extLst>
            </p:cNvPr>
            <p:cNvSpPr>
              <a:spLocks noGrp="1" noRot="1" noMove="1" noResize="1" noEditPoints="1" noAdjustHandles="1" noChangeArrowheads="1" noChangeShapeType="1"/>
            </p:cNvSpPr>
            <p:nvPr/>
          </p:nvSpPr>
          <p:spPr>
            <a:xfrm>
              <a:off x="6327581" y="-1705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15" name="Google Shape;715;g1953bddaa59_1_512">
            <a:extLst>
              <a:ext uri="{FF2B5EF4-FFF2-40B4-BE49-F238E27FC236}">
                <a16:creationId xmlns:a16="http://schemas.microsoft.com/office/drawing/2014/main" id="{749FC91F-77EE-EBD0-ACA8-7DED133E8F45}"/>
              </a:ext>
            </a:extLst>
          </p:cNvPr>
          <p:cNvPicPr preferRelativeResize="0">
            <a:picLocks noGrp="1" noRo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p:blipFill>
        <p:spPr>
          <a:xfrm>
            <a:off x="3740633" y="0"/>
            <a:ext cx="7717200" cy="5143500"/>
          </a:xfrm>
          <a:prstGeom prst="parallelogram">
            <a:avLst>
              <a:gd name="adj" fmla="val 25000"/>
            </a:avLst>
          </a:prstGeom>
          <a:noFill/>
          <a:ln>
            <a:noFill/>
          </a:ln>
        </p:spPr>
      </p:pic>
      <p:grpSp>
        <p:nvGrpSpPr>
          <p:cNvPr id="3" name="Group 2">
            <a:extLst>
              <a:ext uri="{FF2B5EF4-FFF2-40B4-BE49-F238E27FC236}">
                <a16:creationId xmlns:a16="http://schemas.microsoft.com/office/drawing/2014/main" id="{7A607CD2-5116-29D6-CD3D-AA0A2CB2EB14}"/>
              </a:ext>
            </a:extLst>
          </p:cNvPr>
          <p:cNvGrpSpPr>
            <a:grpSpLocks noGrp="1" noUngrp="1" noRot="1" noMove="1" noResize="1"/>
          </p:cNvGrpSpPr>
          <p:nvPr/>
        </p:nvGrpSpPr>
        <p:grpSpPr>
          <a:xfrm>
            <a:off x="-10276" y="4654826"/>
            <a:ext cx="6539676" cy="1243300"/>
            <a:chOff x="-10276" y="4654826"/>
            <a:chExt cx="6539676" cy="1243300"/>
          </a:xfrm>
        </p:grpSpPr>
        <p:sp>
          <p:nvSpPr>
            <p:cNvPr id="716" name="Google Shape;716;g1953bddaa59_1_512">
              <a:extLst>
                <a:ext uri="{FF2B5EF4-FFF2-40B4-BE49-F238E27FC236}">
                  <a16:creationId xmlns:a16="http://schemas.microsoft.com/office/drawing/2014/main" id="{FA65F382-93DF-529A-E7B6-3200A85D32AA}"/>
                </a:ext>
              </a:extLst>
            </p:cNvPr>
            <p:cNvSpPr>
              <a:spLocks noGrp="1" noRot="1" noMove="1" noResize="1" noEditPoints="1" noAdjustHandles="1" noChangeArrowheads="1" noChangeShapeType="1"/>
            </p:cNvSpPr>
            <p:nvPr/>
          </p:nvSpPr>
          <p:spPr>
            <a:xfrm>
              <a:off x="5946750" y="4807376"/>
              <a:ext cx="582650" cy="1090750"/>
            </a:xfrm>
            <a:custGeom>
              <a:avLst/>
              <a:gdLst/>
              <a:ahLst/>
              <a:cxnLst/>
              <a:rect l="l" t="t" r="r" b="b"/>
              <a:pathLst>
                <a:path w="23306" h="43630" extrusionOk="0">
                  <a:moveTo>
                    <a:pt x="15781" y="0"/>
                  </a:moveTo>
                  <a:lnTo>
                    <a:pt x="23306" y="0"/>
                  </a:lnTo>
                  <a:lnTo>
                    <a:pt x="8969" y="41720"/>
                  </a:lnTo>
                  <a:lnTo>
                    <a:pt x="0" y="43630"/>
                  </a:lnTo>
                  <a:close/>
                </a:path>
              </a:pathLst>
            </a:custGeom>
            <a:solidFill>
              <a:srgbClr val="FF1FBA"/>
            </a:solidFill>
            <a:ln>
              <a:noFill/>
            </a:ln>
          </p:spPr>
          <p:txBody>
            <a:bodyPr/>
            <a:lstStyle/>
            <a:p>
              <a:endParaRPr lang="en-US"/>
            </a:p>
          </p:txBody>
        </p:sp>
        <p:sp>
          <p:nvSpPr>
            <p:cNvPr id="717" name="Google Shape;717;g1953bddaa59_1_512">
              <a:extLst>
                <a:ext uri="{FF2B5EF4-FFF2-40B4-BE49-F238E27FC236}">
                  <a16:creationId xmlns:a16="http://schemas.microsoft.com/office/drawing/2014/main" id="{C9F61655-4E8E-4EA7-929A-2DD714B2E3EA}"/>
                </a:ext>
              </a:extLst>
            </p:cNvPr>
            <p:cNvSpPr>
              <a:spLocks noGrp="1" noRot="1" noMove="1" noResize="1" noEditPoints="1" noAdjustHandles="1" noChangeArrowheads="1" noChangeShapeType="1"/>
            </p:cNvSpPr>
            <p:nvPr/>
          </p:nvSpPr>
          <p:spPr>
            <a:xfrm>
              <a:off x="-10276" y="4654826"/>
              <a:ext cx="6405500" cy="1052650"/>
            </a:xfrm>
            <a:custGeom>
              <a:avLst/>
              <a:gdLst/>
              <a:ahLst/>
              <a:cxnLst/>
              <a:rect l="l" t="t" r="r" b="b"/>
              <a:pathLst>
                <a:path w="256220" h="42106" extrusionOk="0">
                  <a:moveTo>
                    <a:pt x="0" y="0"/>
                  </a:moveTo>
                  <a:lnTo>
                    <a:pt x="0" y="40201"/>
                  </a:lnTo>
                  <a:lnTo>
                    <a:pt x="241647" y="42106"/>
                  </a:lnTo>
                  <a:lnTo>
                    <a:pt x="256220" y="196"/>
                  </a:lnTo>
                  <a:close/>
                </a:path>
              </a:pathLst>
            </a:custGeom>
            <a:gradFill>
              <a:gsLst>
                <a:gs pos="0">
                  <a:srgbClr val="001666"/>
                </a:gs>
                <a:gs pos="100000">
                  <a:srgbClr val="000000"/>
                </a:gs>
              </a:gsLst>
              <a:lin ang="2700006" scaled="0"/>
            </a:gradFill>
            <a:ln>
              <a:noFill/>
            </a:ln>
            <a:effectLst>
              <a:outerShdw blurRad="257175" dist="238125" dir="19920000" algn="bl" rotWithShape="0">
                <a:srgbClr val="001666">
                  <a:alpha val="10590"/>
                </a:srgbClr>
              </a:outerShdw>
            </a:effectLst>
          </p:spPr>
          <p:txBody>
            <a:bodyPr/>
            <a:lstStyle/>
            <a:p>
              <a:endParaRPr lang="en-US"/>
            </a:p>
          </p:txBody>
        </p:sp>
      </p:grpSp>
      <p:sp>
        <p:nvSpPr>
          <p:cNvPr id="718" name="Google Shape;718;g1953bddaa59_1_512">
            <a:extLst>
              <a:ext uri="{FF2B5EF4-FFF2-40B4-BE49-F238E27FC236}">
                <a16:creationId xmlns:a16="http://schemas.microsoft.com/office/drawing/2014/main" id="{E3B85933-D4A1-14B0-135B-9A78FF8ABFD6}"/>
              </a:ext>
            </a:extLst>
          </p:cNvPr>
          <p:cNvSpPr>
            <a:spLocks noGrp="1" noRot="1" noMove="1" noResize="1" noEditPoints="1" noAdjustHandles="1" noChangeArrowheads="1" noChangeShapeType="1"/>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719" name="Google Shape;719;g1953bddaa59_1_512">
            <a:extLst>
              <a:ext uri="{FF2B5EF4-FFF2-40B4-BE49-F238E27FC236}">
                <a16:creationId xmlns:a16="http://schemas.microsoft.com/office/drawing/2014/main" id="{17A31925-24D3-E68F-A284-7764470CE8FF}"/>
              </a:ext>
            </a:extLst>
          </p:cNvPr>
          <p:cNvPicPr preferRelativeResize="0"/>
          <p:nvPr/>
        </p:nvPicPr>
        <p:blipFill rotWithShape="1">
          <a:blip r:embed="rId3" cstate="email">
            <a:alphaModFix amt="37000"/>
            <a:extLst>
              <a:ext uri="{28A0092B-C50C-407E-A947-70E740481C1C}">
                <a14:useLocalDpi xmlns:a14="http://schemas.microsoft.com/office/drawing/2010/main"/>
              </a:ext>
            </a:extLst>
          </a:blip>
          <a:srcRect/>
          <a:stretch/>
        </p:blipFill>
        <p:spPr>
          <a:xfrm rot="-5400000">
            <a:off x="8646278" y="211014"/>
            <a:ext cx="5143498" cy="4819651"/>
          </a:xfrm>
          <a:prstGeom prst="rect">
            <a:avLst/>
          </a:prstGeom>
          <a:noFill/>
          <a:ln>
            <a:noFill/>
          </a:ln>
        </p:spPr>
      </p:pic>
      <p:pic>
        <p:nvPicPr>
          <p:cNvPr id="720" name="Google Shape;720;g1953bddaa59_1_512">
            <a:extLst>
              <a:ext uri="{FF2B5EF4-FFF2-40B4-BE49-F238E27FC236}">
                <a16:creationId xmlns:a16="http://schemas.microsoft.com/office/drawing/2014/main" id="{561D7DDC-CB4C-5D66-6306-9C339BF0CD2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722" name="Google Shape;722;g1953bddaa59_1_512">
            <a:extLst>
              <a:ext uri="{FF2B5EF4-FFF2-40B4-BE49-F238E27FC236}">
                <a16:creationId xmlns:a16="http://schemas.microsoft.com/office/drawing/2014/main" id="{54EA3DAC-4162-43EB-B48E-1D87156D1700}"/>
              </a:ext>
            </a:extLst>
          </p:cNvPr>
          <p:cNvSpPr txBox="1">
            <a:spLocks noGrp="1"/>
          </p:cNvSpPr>
          <p:nvPr>
            <p:ph type="title"/>
          </p:nvPr>
        </p:nvSpPr>
        <p:spPr>
          <a:xfrm>
            <a:off x="381000" y="993374"/>
            <a:ext cx="4188600" cy="473337"/>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800"/>
              <a:buNone/>
            </a:pPr>
            <a:r>
              <a:rPr lang="en-US" sz="1800" kern="0" dirty="0">
                <a:solidFill>
                  <a:srgbClr val="002060"/>
                </a:solidFill>
                <a:effectLst/>
                <a:latin typeface="Barlow" pitchFamily="2" charset="77"/>
                <a:ea typeface="Times New Roman" panose="02020603050405020304" pitchFamily="18" charset="0"/>
              </a:rPr>
              <a:t>Leading Caribbean Hotelier</a:t>
            </a:r>
            <a:endParaRPr lang="en-US" sz="1800" dirty="0">
              <a:solidFill>
                <a:srgbClr val="002060"/>
              </a:solidFill>
              <a:latin typeface="Barlow" pitchFamily="2" charset="77"/>
              <a:ea typeface="Barlow Medium"/>
              <a:cs typeface="Barlow Medium"/>
              <a:sym typeface="Barlow Medium"/>
            </a:endParaRPr>
          </a:p>
        </p:txBody>
      </p:sp>
      <p:cxnSp>
        <p:nvCxnSpPr>
          <p:cNvPr id="723" name="Google Shape;723;g1953bddaa59_1_512">
            <a:extLst>
              <a:ext uri="{FF2B5EF4-FFF2-40B4-BE49-F238E27FC236}">
                <a16:creationId xmlns:a16="http://schemas.microsoft.com/office/drawing/2014/main" id="{7931E65D-61F2-45FD-713B-00B9D7C8BCF5}"/>
              </a:ext>
            </a:extLst>
          </p:cNvPr>
          <p:cNvCxnSpPr>
            <a:cxnSpLocks/>
          </p:cNvCxnSpPr>
          <p:nvPr/>
        </p:nvCxnSpPr>
        <p:spPr>
          <a:xfrm>
            <a:off x="475650" y="1531876"/>
            <a:ext cx="3295800" cy="0"/>
          </a:xfrm>
          <a:prstGeom prst="straightConnector1">
            <a:avLst/>
          </a:prstGeom>
          <a:noFill/>
          <a:ln w="9525" cap="flat" cmpd="sng">
            <a:solidFill>
              <a:srgbClr val="021F86"/>
            </a:solidFill>
            <a:prstDash val="solid"/>
            <a:round/>
            <a:headEnd type="none" w="sm" len="sm"/>
            <a:tailEnd type="none" w="sm" len="sm"/>
          </a:ln>
        </p:spPr>
      </p:cxnSp>
      <p:sp>
        <p:nvSpPr>
          <p:cNvPr id="724" name="Google Shape;724;g1953bddaa59_1_512">
            <a:extLst>
              <a:ext uri="{FF2B5EF4-FFF2-40B4-BE49-F238E27FC236}">
                <a16:creationId xmlns:a16="http://schemas.microsoft.com/office/drawing/2014/main" id="{038E5D81-117C-C257-38A4-5D9A42056DA3}"/>
              </a:ext>
            </a:extLst>
          </p:cNvPr>
          <p:cNvSpPr txBox="1">
            <a:spLocks noGrp="1"/>
          </p:cNvSpPr>
          <p:nvPr>
            <p:ph type="body" idx="1"/>
          </p:nvPr>
        </p:nvSpPr>
        <p:spPr>
          <a:xfrm>
            <a:off x="418500" y="1633403"/>
            <a:ext cx="3533298" cy="2612039"/>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Clr>
                <a:srgbClr val="000000"/>
              </a:buClr>
              <a:buSzPts val="800"/>
              <a:buNone/>
            </a:pPr>
            <a:r>
              <a:rPr lang="en-US" sz="1000" dirty="0">
                <a:solidFill>
                  <a:srgbClr val="001666"/>
                </a:solidFill>
              </a:rPr>
              <a:t>A prominent Caribbean hotel group was experiencing high customer acquisition costs, paying around 30% higher per booking inquiry while only converting 10% into actual reservations. This low conversion rate made marketing spend inefficient and unsustainable</a:t>
            </a:r>
            <a:r>
              <a:rPr lang="en-US" sz="1000" b="1" dirty="0">
                <a:solidFill>
                  <a:srgbClr val="001666"/>
                </a:solidFill>
              </a:rPr>
              <a:t>. To improve results, the hotel group adopted a strategic approach combining guest profile enrichment, retargeting, and smart audience segmentation. </a:t>
            </a:r>
            <a:r>
              <a:rPr lang="en-US" sz="1000" dirty="0">
                <a:solidFill>
                  <a:srgbClr val="001666"/>
                </a:solidFill>
              </a:rPr>
              <a:t>By prioritizing quality over quantity, they were able to attract better-fit travelers who were more likely to book stays. This shift not only boosted conversion rates but also laid the foundation for stronger long-term guest relationships and improved return on marketing investment.</a:t>
            </a:r>
            <a:endParaRPr lang="en-US" sz="1000" dirty="0">
              <a:solidFill>
                <a:srgbClr val="021F86"/>
              </a:solidFill>
              <a:latin typeface="Barlow Medium"/>
              <a:ea typeface="Barlow Medium"/>
              <a:cs typeface="Barlow Medium"/>
              <a:sym typeface="Barlow Medium"/>
            </a:endParaRPr>
          </a:p>
        </p:txBody>
      </p:sp>
      <p:sp>
        <p:nvSpPr>
          <p:cNvPr id="725" name="Google Shape;725;g1953bddaa59_1_512">
            <a:extLst>
              <a:ext uri="{FF2B5EF4-FFF2-40B4-BE49-F238E27FC236}">
                <a16:creationId xmlns:a16="http://schemas.microsoft.com/office/drawing/2014/main" id="{ED712767-71D5-8727-8207-84B4795BF97A}"/>
              </a:ext>
            </a:extLst>
          </p:cNvPr>
          <p:cNvSpPr txBox="1"/>
          <p:nvPr/>
        </p:nvSpPr>
        <p:spPr>
          <a:xfrm>
            <a:off x="2538056" y="763669"/>
            <a:ext cx="4312500" cy="307800"/>
          </a:xfrm>
          <a:prstGeom prst="rect">
            <a:avLst/>
          </a:prstGeom>
          <a:noFill/>
          <a:ln>
            <a:noFill/>
          </a:ln>
        </p:spPr>
        <p:txBody>
          <a:bodyPr spcFirstLastPara="1" wrap="square" lIns="68575" tIns="68575" rIns="68575" bIns="68575" anchor="t" anchorCtr="0">
            <a:spAutoFit/>
          </a:bodyPr>
          <a:lstStyle/>
          <a:p>
            <a:pPr marL="0" lvl="0" indent="0" algn="l" rtl="0">
              <a:spcBef>
                <a:spcPts val="0"/>
              </a:spcBef>
              <a:spcAft>
                <a:spcPts val="0"/>
              </a:spcAft>
              <a:buNone/>
            </a:pPr>
            <a:endParaRPr sz="1100">
              <a:latin typeface="Barlow"/>
              <a:ea typeface="Barlow"/>
              <a:cs typeface="Barlow"/>
              <a:sym typeface="Barlow"/>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68" name="Google Shape;668;g1953bddaa59_1_467">
            <a:extLst>
              <a:ext uri="{FF2B5EF4-FFF2-40B4-BE49-F238E27FC236}">
                <a16:creationId xmlns:a16="http://schemas.microsoft.com/office/drawing/2014/main" id="{C31457C8-FEBD-4CB5-6C6B-30761174AD86}"/>
              </a:ext>
            </a:extLst>
          </p:cNvPr>
          <p:cNvPicPr preferRelativeResize="0">
            <a:picLocks noGrp="1" noRot="1" noMove="1" noResize="1" noEditPoints="1" noAdjustHandles="1" noChangeArrowheads="1" noChangeShapeType="1" noCrop="1"/>
          </p:cNvPicPr>
          <p:nvPr/>
        </p:nvPicPr>
        <p:blipFill>
          <a:blip r:embed="rId2" cstate="email">
            <a:duotone>
              <a:prstClr val="black"/>
              <a:srgbClr val="4285F4">
                <a:tint val="45000"/>
                <a:satMod val="400000"/>
              </a:srgbClr>
            </a:duotone>
            <a:extLst>
              <a:ext uri="{28A0092B-C50C-407E-A947-70E740481C1C}">
                <a14:useLocalDpi xmlns:a14="http://schemas.microsoft.com/office/drawing/2010/main"/>
              </a:ext>
            </a:extLst>
          </a:blip>
          <a:srcRect/>
          <a:stretch/>
        </p:blipFill>
        <p:spPr>
          <a:xfrm>
            <a:off x="6268401" y="-71624"/>
            <a:ext cx="2928467" cy="5257598"/>
          </a:xfrm>
          <a:prstGeom prst="rect">
            <a:avLst/>
          </a:prstGeom>
          <a:solidFill>
            <a:srgbClr val="002060"/>
          </a:solidFill>
          <a:ln>
            <a:noFill/>
          </a:ln>
        </p:spPr>
      </p:pic>
      <p:sp>
        <p:nvSpPr>
          <p:cNvPr id="669" name="Google Shape;669;g1953bddaa59_1_467">
            <a:extLst>
              <a:ext uri="{FF2B5EF4-FFF2-40B4-BE49-F238E27FC236}">
                <a16:creationId xmlns:a16="http://schemas.microsoft.com/office/drawing/2014/main" id="{9645EBB0-437C-9983-C03E-8FEA0BCDF8D8}"/>
              </a:ext>
            </a:extLst>
          </p:cNvPr>
          <p:cNvSpPr>
            <a:spLocks noGrp="1" noRot="1" noMove="1" noResize="1" noEditPoints="1" noAdjustHandles="1" noChangeArrowheads="1" noChangeShapeType="1"/>
          </p:cNvSpPr>
          <p:nvPr/>
        </p:nvSpPr>
        <p:spPr>
          <a:xfrm rot="-4304431" flipH="1">
            <a:off x="7236430" y="396195"/>
            <a:ext cx="1334452" cy="202803"/>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sp>
        <p:nvSpPr>
          <p:cNvPr id="670" name="Google Shape;670;g1953bddaa59_1_467">
            <a:extLst>
              <a:ext uri="{FF2B5EF4-FFF2-40B4-BE49-F238E27FC236}">
                <a16:creationId xmlns:a16="http://schemas.microsoft.com/office/drawing/2014/main" id="{035E24F0-4353-4F8D-7D71-9D6F8CFCAB41}"/>
              </a:ext>
            </a:extLst>
          </p:cNvPr>
          <p:cNvSpPr>
            <a:spLocks noGrp="1" noRot="1" noMove="1" noResize="1" noEditPoints="1" noAdjustHandles="1" noChangeArrowheads="1" noChangeShapeType="1"/>
          </p:cNvSpPr>
          <p:nvPr/>
        </p:nvSpPr>
        <p:spPr>
          <a:xfrm>
            <a:off x="-16572" y="-71624"/>
            <a:ext cx="8098586" cy="5286750"/>
          </a:xfrm>
          <a:custGeom>
            <a:avLst/>
            <a:gdLst/>
            <a:ahLst/>
            <a:cxnLst/>
            <a:rect l="l" t="t" r="r" b="b"/>
            <a:pathLst>
              <a:path w="355101" h="211470" extrusionOk="0">
                <a:moveTo>
                  <a:pt x="0" y="142"/>
                </a:moveTo>
                <a:lnTo>
                  <a:pt x="355101" y="0"/>
                </a:lnTo>
                <a:lnTo>
                  <a:pt x="277239" y="211470"/>
                </a:lnTo>
                <a:lnTo>
                  <a:pt x="0" y="209796"/>
                </a:lnTo>
                <a:close/>
              </a:path>
            </a:pathLst>
          </a:custGeom>
          <a:gradFill>
            <a:gsLst>
              <a:gs pos="0">
                <a:srgbClr val="001666"/>
              </a:gs>
              <a:gs pos="100000">
                <a:srgbClr val="000000"/>
              </a:gs>
            </a:gsLst>
            <a:lin ang="2698631" scaled="0"/>
          </a:gradFill>
          <a:ln>
            <a:noFill/>
          </a:ln>
        </p:spPr>
        <p:txBody>
          <a:bodyPr/>
          <a:lstStyle/>
          <a:p>
            <a:endParaRPr lang="en-US" dirty="0"/>
          </a:p>
        </p:txBody>
      </p:sp>
      <p:cxnSp>
        <p:nvCxnSpPr>
          <p:cNvPr id="671" name="Google Shape;671;g1953bddaa59_1_467">
            <a:extLst>
              <a:ext uri="{FF2B5EF4-FFF2-40B4-BE49-F238E27FC236}">
                <a16:creationId xmlns:a16="http://schemas.microsoft.com/office/drawing/2014/main" id="{6E7FFE79-A5F5-C456-D3C5-E145CF144685}"/>
              </a:ext>
            </a:extLst>
          </p:cNvPr>
          <p:cNvCxnSpPr>
            <a:cxnSpLocks/>
          </p:cNvCxnSpPr>
          <p:nvPr/>
        </p:nvCxnSpPr>
        <p:spPr>
          <a:xfrm>
            <a:off x="536208" y="1580504"/>
            <a:ext cx="6790533" cy="0"/>
          </a:xfrm>
          <a:prstGeom prst="straightConnector1">
            <a:avLst/>
          </a:prstGeom>
          <a:noFill/>
          <a:ln w="9525" cap="flat" cmpd="sng">
            <a:solidFill>
              <a:srgbClr val="FF1FBA"/>
            </a:solidFill>
            <a:prstDash val="solid"/>
            <a:round/>
            <a:headEnd type="none" w="sm" len="sm"/>
            <a:tailEnd type="none" w="sm" len="sm"/>
          </a:ln>
        </p:spPr>
      </p:cxnSp>
      <p:pic>
        <p:nvPicPr>
          <p:cNvPr id="672" name="Google Shape;672;g1953bddaa59_1_467">
            <a:extLst>
              <a:ext uri="{FF2B5EF4-FFF2-40B4-BE49-F238E27FC236}">
                <a16:creationId xmlns:a16="http://schemas.microsoft.com/office/drawing/2014/main" id="{6B9D1291-8101-7F63-80FD-5FE51CEE05B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673" name="Google Shape;673;g1953bddaa59_1_467">
            <a:extLst>
              <a:ext uri="{FF2B5EF4-FFF2-40B4-BE49-F238E27FC236}">
                <a16:creationId xmlns:a16="http://schemas.microsoft.com/office/drawing/2014/main" id="{6F746A1E-BBA0-5455-439D-AF120F0E64DD}"/>
              </a:ext>
            </a:extLst>
          </p:cNvPr>
          <p:cNvSpPr txBox="1"/>
          <p:nvPr/>
        </p:nvSpPr>
        <p:spPr>
          <a:xfrm>
            <a:off x="481950" y="666668"/>
            <a:ext cx="2112300" cy="550800"/>
          </a:xfrm>
          <a:prstGeom prst="rect">
            <a:avLst/>
          </a:prstGeom>
          <a:noFill/>
          <a:ln>
            <a:noFill/>
          </a:ln>
        </p:spPr>
        <p:txBody>
          <a:bodyPr spcFirstLastPara="1" wrap="square" lIns="68575" tIns="68575" rIns="68575" bIns="68575" anchor="t" anchorCtr="0">
            <a:normAutofit/>
          </a:bodyPr>
          <a:lstStyle/>
          <a:p>
            <a:pPr marL="0" lvl="0" indent="0" algn="l" rtl="0">
              <a:spcBef>
                <a:spcPts val="0"/>
              </a:spcBef>
              <a:spcAft>
                <a:spcPts val="0"/>
              </a:spcAft>
              <a:buNone/>
            </a:pPr>
            <a:r>
              <a:rPr lang="en-GB" sz="2100" b="1" dirty="0">
                <a:solidFill>
                  <a:srgbClr val="4285F4"/>
                </a:solidFill>
                <a:latin typeface="Barlow"/>
                <a:ea typeface="Barlow"/>
                <a:cs typeface="Barlow"/>
                <a:sym typeface="Barlow"/>
              </a:rPr>
              <a:t>Activities</a:t>
            </a:r>
            <a:endParaRPr sz="2100" b="1" dirty="0">
              <a:solidFill>
                <a:srgbClr val="FF1FBA"/>
              </a:solidFill>
              <a:latin typeface="Barlow"/>
              <a:ea typeface="Barlow"/>
              <a:cs typeface="Barlow"/>
              <a:sym typeface="Barlow"/>
            </a:endParaRPr>
          </a:p>
        </p:txBody>
      </p:sp>
      <p:sp>
        <p:nvSpPr>
          <p:cNvPr id="674" name="Google Shape;674;g1953bddaa59_1_467">
            <a:extLst>
              <a:ext uri="{FF2B5EF4-FFF2-40B4-BE49-F238E27FC236}">
                <a16:creationId xmlns:a16="http://schemas.microsoft.com/office/drawing/2014/main" id="{25388FA9-22CD-3BDA-E512-64D81FB0F217}"/>
              </a:ext>
            </a:extLst>
          </p:cNvPr>
          <p:cNvSpPr txBox="1"/>
          <p:nvPr/>
        </p:nvSpPr>
        <p:spPr>
          <a:xfrm>
            <a:off x="457334" y="1675968"/>
            <a:ext cx="2112300" cy="550800"/>
          </a:xfrm>
          <a:prstGeom prst="rect">
            <a:avLst/>
          </a:prstGeom>
          <a:noFill/>
          <a:ln>
            <a:noFill/>
          </a:ln>
        </p:spPr>
        <p:txBody>
          <a:bodyPr spcFirstLastPara="1" wrap="square" lIns="68575" tIns="68575" rIns="68575" bIns="68575" anchor="t" anchorCtr="0">
            <a:normAutofit/>
          </a:bodyPr>
          <a:lstStyle/>
          <a:p>
            <a:pPr marL="0" lvl="0" indent="0" algn="l" rtl="0">
              <a:spcBef>
                <a:spcPts val="0"/>
              </a:spcBef>
              <a:spcAft>
                <a:spcPts val="0"/>
              </a:spcAft>
              <a:buNone/>
            </a:pPr>
            <a:r>
              <a:rPr lang="en-GB" sz="2100" b="1" dirty="0">
                <a:solidFill>
                  <a:srgbClr val="4285F4"/>
                </a:solidFill>
                <a:latin typeface="Barlow"/>
                <a:ea typeface="Barlow"/>
                <a:cs typeface="Barlow"/>
                <a:sym typeface="Barlow"/>
              </a:rPr>
              <a:t>Results</a:t>
            </a:r>
            <a:endParaRPr sz="2100" b="1" dirty="0">
              <a:solidFill>
                <a:srgbClr val="FF1FBA"/>
              </a:solidFill>
              <a:latin typeface="Barlow"/>
              <a:ea typeface="Barlow"/>
              <a:cs typeface="Barlow"/>
              <a:sym typeface="Barlow"/>
            </a:endParaRPr>
          </a:p>
        </p:txBody>
      </p:sp>
      <p:grpSp>
        <p:nvGrpSpPr>
          <p:cNvPr id="675" name="Google Shape;675;g1953bddaa59_1_467">
            <a:extLst>
              <a:ext uri="{FF2B5EF4-FFF2-40B4-BE49-F238E27FC236}">
                <a16:creationId xmlns:a16="http://schemas.microsoft.com/office/drawing/2014/main" id="{EC67B699-7C41-9A1E-317F-5381131123D2}"/>
              </a:ext>
            </a:extLst>
          </p:cNvPr>
          <p:cNvGrpSpPr/>
          <p:nvPr/>
        </p:nvGrpSpPr>
        <p:grpSpPr>
          <a:xfrm>
            <a:off x="228835" y="2291026"/>
            <a:ext cx="2033165" cy="1989637"/>
            <a:chOff x="989769" y="444500"/>
            <a:chExt cx="1779600" cy="1741500"/>
          </a:xfrm>
        </p:grpSpPr>
        <p:sp>
          <p:nvSpPr>
            <p:cNvPr id="676" name="Google Shape;676;g1953bddaa59_1_467">
              <a:extLst>
                <a:ext uri="{FF2B5EF4-FFF2-40B4-BE49-F238E27FC236}">
                  <a16:creationId xmlns:a16="http://schemas.microsoft.com/office/drawing/2014/main" id="{F06B401F-B059-9BB6-1AC1-416F96DBC47E}"/>
                </a:ext>
              </a:extLst>
            </p:cNvPr>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g1953bddaa59_1_467">
              <a:extLst>
                <a:ext uri="{FF2B5EF4-FFF2-40B4-BE49-F238E27FC236}">
                  <a16:creationId xmlns:a16="http://schemas.microsoft.com/office/drawing/2014/main" id="{E0D90427-5666-5102-892C-C8EFFCE4CF14}"/>
                </a:ext>
              </a:extLst>
            </p:cNvPr>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84" name="Google Shape;684;g1953bddaa59_1_467">
            <a:extLst>
              <a:ext uri="{FF2B5EF4-FFF2-40B4-BE49-F238E27FC236}">
                <a16:creationId xmlns:a16="http://schemas.microsoft.com/office/drawing/2014/main" id="{CBB04F6D-5FD6-9203-FE1E-2AFB97DA2312}"/>
              </a:ext>
            </a:extLst>
          </p:cNvPr>
          <p:cNvSpPr txBox="1"/>
          <p:nvPr/>
        </p:nvSpPr>
        <p:spPr>
          <a:xfrm>
            <a:off x="614958" y="3308845"/>
            <a:ext cx="1246200" cy="43084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100" b="1" dirty="0">
                <a:solidFill>
                  <a:srgbClr val="FFFFFF"/>
                </a:solidFill>
                <a:latin typeface="Barlow" pitchFamily="2" charset="77"/>
              </a:rPr>
              <a:t>Decline by 18% in just 60 Days</a:t>
            </a:r>
            <a:endParaRPr sz="1000" b="1" i="0" u="none" strike="noStrike" cap="none" dirty="0">
              <a:solidFill>
                <a:srgbClr val="FFFFFF"/>
              </a:solidFill>
              <a:latin typeface="Barlow" pitchFamily="2" charset="77"/>
              <a:ea typeface="Barlow"/>
              <a:cs typeface="Barlow"/>
              <a:sym typeface="Barlow"/>
            </a:endParaRPr>
          </a:p>
        </p:txBody>
      </p:sp>
      <p:sp>
        <p:nvSpPr>
          <p:cNvPr id="685" name="Google Shape;685;g1953bddaa59_1_467">
            <a:extLst>
              <a:ext uri="{FF2B5EF4-FFF2-40B4-BE49-F238E27FC236}">
                <a16:creationId xmlns:a16="http://schemas.microsoft.com/office/drawing/2014/main" id="{169F9833-8853-18DD-FDED-5E99511BD2F5}"/>
              </a:ext>
            </a:extLst>
          </p:cNvPr>
          <p:cNvSpPr/>
          <p:nvPr/>
        </p:nvSpPr>
        <p:spPr>
          <a:xfrm>
            <a:off x="536208" y="2863686"/>
            <a:ext cx="1403700" cy="368947"/>
          </a:xfrm>
          <a:prstGeom prst="rect">
            <a:avLst/>
          </a:prstGeom>
          <a:noFill/>
          <a:ln>
            <a:noFill/>
          </a:ln>
        </p:spPr>
        <p:txBody>
          <a:bodyPr spcFirstLastPara="1" wrap="square" lIns="0" tIns="0" rIns="0" bIns="0" anchor="ctr" anchorCtr="0">
            <a:noAutofit/>
          </a:bodyPr>
          <a:lstStyle/>
          <a:p>
            <a:pPr marL="0" marR="0" lvl="0" indent="0" algn="ctr" rtl="0">
              <a:lnSpc>
                <a:spcPct val="70000"/>
              </a:lnSpc>
              <a:spcBef>
                <a:spcPts val="0"/>
              </a:spcBef>
              <a:spcAft>
                <a:spcPts val="0"/>
              </a:spcAft>
              <a:buClr>
                <a:srgbClr val="000000"/>
              </a:buClr>
              <a:buSzPts val="7000"/>
              <a:buFont typeface="Arial"/>
              <a:buNone/>
            </a:pPr>
            <a:r>
              <a:rPr lang="en-US" sz="2000" b="1" dirty="0">
                <a:solidFill>
                  <a:srgbClr val="FF1FBA"/>
                </a:solidFill>
                <a:latin typeface="Barlow" pitchFamily="2" charset="77"/>
              </a:rPr>
              <a:t>Lead cost dropped </a:t>
            </a:r>
            <a:endParaRPr lang="en-GB" sz="2000" b="1" i="0" u="none" strike="noStrike" cap="none" dirty="0">
              <a:solidFill>
                <a:srgbClr val="FF1FBA"/>
              </a:solidFill>
              <a:latin typeface="Barlow" pitchFamily="2" charset="77"/>
              <a:ea typeface="Barlow"/>
              <a:cs typeface="Barlow"/>
              <a:sym typeface="Barlow"/>
            </a:endParaRPr>
          </a:p>
        </p:txBody>
      </p:sp>
      <p:sp>
        <p:nvSpPr>
          <p:cNvPr id="686" name="Google Shape;686;g1953bddaa59_1_467">
            <a:extLst>
              <a:ext uri="{FF2B5EF4-FFF2-40B4-BE49-F238E27FC236}">
                <a16:creationId xmlns:a16="http://schemas.microsoft.com/office/drawing/2014/main" id="{F1C2D761-959D-432A-DC8E-44A68F489A26}"/>
              </a:ext>
            </a:extLst>
          </p:cNvPr>
          <p:cNvSpPr txBox="1"/>
          <p:nvPr/>
        </p:nvSpPr>
        <p:spPr>
          <a:xfrm>
            <a:off x="1983932" y="786284"/>
            <a:ext cx="1679898" cy="787104"/>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100" b="1" dirty="0">
                <a:solidFill>
                  <a:srgbClr val="FFFFFF"/>
                </a:solidFill>
                <a:latin typeface="Barlow" pitchFamily="2" charset="77"/>
              </a:rPr>
              <a:t>Profile </a:t>
            </a:r>
            <a:r>
              <a:rPr lang="en-US" sz="1100" b="1" i="0" u="none" strike="noStrike" cap="none" dirty="0">
                <a:solidFill>
                  <a:srgbClr val="FFFFFF"/>
                </a:solidFill>
                <a:latin typeface="Barlow" pitchFamily="2" charset="77"/>
                <a:ea typeface="Open Sans"/>
                <a:cs typeface="Open Sans"/>
                <a:sym typeface="Open Sans"/>
              </a:rPr>
              <a:t>Enrichment</a:t>
            </a:r>
          </a:p>
          <a:p>
            <a:pPr marL="0" marR="0" lvl="0" indent="0" algn="l" rtl="0">
              <a:lnSpc>
                <a:spcPct val="115000"/>
              </a:lnSpc>
              <a:spcBef>
                <a:spcPts val="0"/>
              </a:spcBef>
              <a:spcAft>
                <a:spcPts val="0"/>
              </a:spcAft>
              <a:buClr>
                <a:srgbClr val="000000"/>
              </a:buClr>
              <a:buSzPts val="1800"/>
              <a:buFont typeface="Arial"/>
              <a:buNone/>
            </a:pPr>
            <a:r>
              <a:rPr lang="en-US" sz="1100" dirty="0">
                <a:solidFill>
                  <a:srgbClr val="FFFFFF"/>
                </a:solidFill>
                <a:latin typeface="Barlow" pitchFamily="2" charset="77"/>
                <a:ea typeface="Open Sans"/>
                <a:cs typeface="Open Sans"/>
                <a:sym typeface="Open Sans"/>
              </a:rPr>
              <a:t>Used  guest data for proper lead info</a:t>
            </a:r>
            <a:endParaRPr lang="en-US" sz="1000" i="0" u="none" strike="noStrike" cap="none" dirty="0">
              <a:solidFill>
                <a:srgbClr val="FFFFFF"/>
              </a:solidFill>
              <a:latin typeface="Barlow" pitchFamily="2" charset="77"/>
              <a:ea typeface="Open Sans"/>
              <a:cs typeface="Open Sans"/>
              <a:sym typeface="Open Sans"/>
            </a:endParaRPr>
          </a:p>
        </p:txBody>
      </p:sp>
      <p:pic>
        <p:nvPicPr>
          <p:cNvPr id="689" name="Google Shape;689;g1953bddaa59_1_467">
            <a:extLst>
              <a:ext uri="{FF2B5EF4-FFF2-40B4-BE49-F238E27FC236}">
                <a16:creationId xmlns:a16="http://schemas.microsoft.com/office/drawing/2014/main" id="{518B4A5E-ABD9-805E-41E7-AE3F8716FA7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121815" y="310746"/>
            <a:ext cx="427370" cy="427372"/>
          </a:xfrm>
          <a:prstGeom prst="rect">
            <a:avLst/>
          </a:prstGeom>
          <a:noFill/>
          <a:ln>
            <a:noFill/>
          </a:ln>
        </p:spPr>
      </p:pic>
      <p:sp>
        <p:nvSpPr>
          <p:cNvPr id="694" name="Google Shape;694;g1953bddaa59_1_467">
            <a:extLst>
              <a:ext uri="{FF2B5EF4-FFF2-40B4-BE49-F238E27FC236}">
                <a16:creationId xmlns:a16="http://schemas.microsoft.com/office/drawing/2014/main" id="{1F6CAEB7-59D7-086A-4DF0-1ECA16180B4B}"/>
              </a:ext>
            </a:extLst>
          </p:cNvPr>
          <p:cNvSpPr txBox="1"/>
          <p:nvPr/>
        </p:nvSpPr>
        <p:spPr>
          <a:xfrm>
            <a:off x="2823881" y="3972516"/>
            <a:ext cx="1246200" cy="769401"/>
          </a:xfrm>
          <a:prstGeom prst="rect">
            <a:avLst/>
          </a:prstGeom>
          <a:noFill/>
          <a:ln>
            <a:noFill/>
          </a:ln>
        </p:spPr>
        <p:txBody>
          <a:bodyPr spcFirstLastPara="1" wrap="square" lIns="91425" tIns="45700" rIns="91425" bIns="45700" anchor="ctr" anchorCtr="0">
            <a:spAutoFit/>
          </a:bodyPr>
          <a:lstStyle/>
          <a:p>
            <a:pPr marL="0" lvl="0" indent="0" algn="ctr" rtl="0">
              <a:spcBef>
                <a:spcPts val="0"/>
              </a:spcBef>
              <a:spcAft>
                <a:spcPts val="0"/>
              </a:spcAft>
              <a:buClr>
                <a:srgbClr val="000000"/>
              </a:buClr>
              <a:buSzPts val="800"/>
              <a:buFont typeface="Arial"/>
              <a:buNone/>
            </a:pPr>
            <a:r>
              <a:rPr lang="en-US" sz="1100" dirty="0">
                <a:solidFill>
                  <a:srgbClr val="FFFFFF"/>
                </a:solidFill>
                <a:latin typeface="Barlow" pitchFamily="2" charset="77"/>
              </a:rPr>
              <a:t>Helped increase </a:t>
            </a:r>
            <a:r>
              <a:rPr lang="en-US" sz="1100" dirty="0" err="1">
                <a:solidFill>
                  <a:srgbClr val="FFFFFF"/>
                </a:solidFill>
                <a:latin typeface="Barlow" pitchFamily="2" charset="77"/>
              </a:rPr>
              <a:t>revpar</a:t>
            </a:r>
            <a:r>
              <a:rPr lang="en-US" sz="1100" dirty="0">
                <a:solidFill>
                  <a:srgbClr val="FFFFFF"/>
                </a:solidFill>
                <a:latin typeface="Barlow" pitchFamily="2" charset="77"/>
              </a:rPr>
              <a:t> and increased profit margin</a:t>
            </a:r>
            <a:endParaRPr sz="1000" dirty="0">
              <a:solidFill>
                <a:srgbClr val="FFFFFF"/>
              </a:solidFill>
              <a:latin typeface="Barlow" pitchFamily="2" charset="77"/>
              <a:ea typeface="Barlow"/>
              <a:cs typeface="Barlow"/>
              <a:sym typeface="Barlow"/>
            </a:endParaRPr>
          </a:p>
        </p:txBody>
      </p:sp>
      <p:sp>
        <p:nvSpPr>
          <p:cNvPr id="695" name="Google Shape;695;g1953bddaa59_1_467">
            <a:extLst>
              <a:ext uri="{FF2B5EF4-FFF2-40B4-BE49-F238E27FC236}">
                <a16:creationId xmlns:a16="http://schemas.microsoft.com/office/drawing/2014/main" id="{B14CA4E4-6CB2-B4BE-E070-6575AA10744C}"/>
              </a:ext>
            </a:extLst>
          </p:cNvPr>
          <p:cNvSpPr/>
          <p:nvPr/>
        </p:nvSpPr>
        <p:spPr>
          <a:xfrm>
            <a:off x="2771728" y="3411145"/>
            <a:ext cx="1350507" cy="657600"/>
          </a:xfrm>
          <a:prstGeom prst="rect">
            <a:avLst/>
          </a:prstGeom>
          <a:noFill/>
          <a:ln>
            <a:noFill/>
          </a:ln>
        </p:spPr>
        <p:txBody>
          <a:bodyPr spcFirstLastPara="1" wrap="square" lIns="0" tIns="0" rIns="0" bIns="0" anchor="ctr" anchorCtr="0">
            <a:noAutofit/>
          </a:bodyPr>
          <a:lstStyle/>
          <a:p>
            <a:pPr marL="0" marR="0" lvl="0" indent="0" algn="ctr" rtl="0">
              <a:lnSpc>
                <a:spcPct val="70000"/>
              </a:lnSpc>
              <a:spcBef>
                <a:spcPts val="0"/>
              </a:spcBef>
              <a:spcAft>
                <a:spcPts val="0"/>
              </a:spcAft>
              <a:buClr>
                <a:srgbClr val="000000"/>
              </a:buClr>
              <a:buSzPts val="7000"/>
              <a:buFont typeface="Arial"/>
              <a:buNone/>
            </a:pPr>
            <a:r>
              <a:rPr lang="en-US" sz="1700" b="1" dirty="0">
                <a:solidFill>
                  <a:srgbClr val="FF1FBA"/>
                </a:solidFill>
                <a:latin typeface="Barlow" pitchFamily="2" charset="77"/>
              </a:rPr>
              <a:t>Helped to Drive Higher organic lead volume</a:t>
            </a:r>
            <a:endParaRPr lang="en-GB" sz="1700" b="1" i="0" u="none" strike="noStrike" cap="none" dirty="0">
              <a:solidFill>
                <a:srgbClr val="FF1FBA"/>
              </a:solidFill>
              <a:latin typeface="Barlow" pitchFamily="2" charset="77"/>
              <a:ea typeface="Barlow"/>
              <a:cs typeface="Barlow"/>
              <a:sym typeface="Barlow"/>
            </a:endParaRPr>
          </a:p>
        </p:txBody>
      </p:sp>
      <p:sp>
        <p:nvSpPr>
          <p:cNvPr id="4" name="TextBox 3">
            <a:extLst>
              <a:ext uri="{FF2B5EF4-FFF2-40B4-BE49-F238E27FC236}">
                <a16:creationId xmlns:a16="http://schemas.microsoft.com/office/drawing/2014/main" id="{EBB1C0CD-CE3E-A341-0B33-9045278CAAE2}"/>
              </a:ext>
            </a:extLst>
          </p:cNvPr>
          <p:cNvSpPr txBox="1"/>
          <p:nvPr/>
        </p:nvSpPr>
        <p:spPr>
          <a:xfrm>
            <a:off x="2510505" y="322158"/>
            <a:ext cx="469127" cy="307777"/>
          </a:xfrm>
          <a:prstGeom prst="rect">
            <a:avLst/>
          </a:prstGeom>
          <a:noFill/>
        </p:spPr>
        <p:txBody>
          <a:bodyPr wrap="square" rtlCol="0">
            <a:spAutoFit/>
          </a:bodyPr>
          <a:lstStyle/>
          <a:p>
            <a:r>
              <a:rPr lang="en-US" dirty="0">
                <a:solidFill>
                  <a:srgbClr val="FFFFFF"/>
                </a:solidFill>
              </a:rPr>
              <a:t>&lt;*&gt;</a:t>
            </a:r>
          </a:p>
        </p:txBody>
      </p:sp>
      <p:pic>
        <p:nvPicPr>
          <p:cNvPr id="6" name="Picture 5">
            <a:extLst>
              <a:ext uri="{FF2B5EF4-FFF2-40B4-BE49-F238E27FC236}">
                <a16:creationId xmlns:a16="http://schemas.microsoft.com/office/drawing/2014/main" id="{79E515E9-DDF0-79E9-BD50-3576C7CE7B2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5597530" y="42268"/>
            <a:ext cx="768823" cy="768823"/>
          </a:xfrm>
          <a:prstGeom prst="rect">
            <a:avLst/>
          </a:prstGeom>
        </p:spPr>
      </p:pic>
      <p:sp>
        <p:nvSpPr>
          <p:cNvPr id="12" name="Google Shape;694;g1953bddaa59_1_467">
            <a:extLst>
              <a:ext uri="{FF2B5EF4-FFF2-40B4-BE49-F238E27FC236}">
                <a16:creationId xmlns:a16="http://schemas.microsoft.com/office/drawing/2014/main" id="{8E54AD6B-62DB-2CD0-53B9-12C526A3E241}"/>
              </a:ext>
            </a:extLst>
          </p:cNvPr>
          <p:cNvSpPr txBox="1"/>
          <p:nvPr/>
        </p:nvSpPr>
        <p:spPr>
          <a:xfrm>
            <a:off x="4982770" y="3233136"/>
            <a:ext cx="1246200" cy="430847"/>
          </a:xfrm>
          <a:prstGeom prst="rect">
            <a:avLst/>
          </a:prstGeom>
          <a:noFill/>
          <a:ln>
            <a:noFill/>
          </a:ln>
        </p:spPr>
        <p:txBody>
          <a:bodyPr spcFirstLastPara="1" wrap="square" lIns="91425" tIns="45700" rIns="91425" bIns="45700" anchor="ctr" anchorCtr="0">
            <a:spAutoFit/>
          </a:bodyPr>
          <a:lstStyle/>
          <a:p>
            <a:pPr marL="0" lvl="0" indent="0" algn="ctr" rtl="0">
              <a:spcBef>
                <a:spcPts val="0"/>
              </a:spcBef>
              <a:spcAft>
                <a:spcPts val="0"/>
              </a:spcAft>
              <a:buClr>
                <a:srgbClr val="000000"/>
              </a:buClr>
              <a:buSzPts val="800"/>
              <a:buFont typeface="Arial"/>
              <a:buNone/>
            </a:pPr>
            <a:r>
              <a:rPr lang="en-US" sz="1100" dirty="0">
                <a:solidFill>
                  <a:srgbClr val="FFFFFF"/>
                </a:solidFill>
                <a:latin typeface="Barlow" pitchFamily="2" charset="77"/>
              </a:rPr>
              <a:t>enhancing brand visibility</a:t>
            </a:r>
            <a:endParaRPr sz="1000" dirty="0">
              <a:solidFill>
                <a:srgbClr val="FFFFFF"/>
              </a:solidFill>
              <a:latin typeface="Barlow" pitchFamily="2" charset="77"/>
              <a:ea typeface="Barlow"/>
              <a:cs typeface="Barlow"/>
              <a:sym typeface="Barlow"/>
            </a:endParaRPr>
          </a:p>
        </p:txBody>
      </p:sp>
      <p:sp>
        <p:nvSpPr>
          <p:cNvPr id="13" name="Google Shape;695;g1953bddaa59_1_467">
            <a:extLst>
              <a:ext uri="{FF2B5EF4-FFF2-40B4-BE49-F238E27FC236}">
                <a16:creationId xmlns:a16="http://schemas.microsoft.com/office/drawing/2014/main" id="{44F17E9D-B349-7E9A-FDE6-19F0307D99C2}"/>
              </a:ext>
            </a:extLst>
          </p:cNvPr>
          <p:cNvSpPr/>
          <p:nvPr/>
        </p:nvSpPr>
        <p:spPr>
          <a:xfrm>
            <a:off x="4943339" y="2630081"/>
            <a:ext cx="1325062" cy="657600"/>
          </a:xfrm>
          <a:prstGeom prst="rect">
            <a:avLst/>
          </a:prstGeom>
          <a:noFill/>
          <a:ln>
            <a:noFill/>
          </a:ln>
        </p:spPr>
        <p:txBody>
          <a:bodyPr spcFirstLastPara="1" wrap="square" lIns="0" tIns="0" rIns="0" bIns="0" anchor="ctr" anchorCtr="0">
            <a:noAutofit/>
          </a:bodyPr>
          <a:lstStyle/>
          <a:p>
            <a:pPr marL="0" marR="0" lvl="0" indent="0" algn="ctr" rtl="0">
              <a:lnSpc>
                <a:spcPts val="1600"/>
              </a:lnSpc>
              <a:spcBef>
                <a:spcPts val="0"/>
              </a:spcBef>
              <a:spcAft>
                <a:spcPts val="0"/>
              </a:spcAft>
              <a:buClr>
                <a:srgbClr val="000000"/>
              </a:buClr>
              <a:buSzPts val="7000"/>
              <a:buFont typeface="Arial"/>
              <a:buNone/>
            </a:pPr>
            <a:r>
              <a:rPr lang="en-US" sz="1600" b="1" dirty="0">
                <a:solidFill>
                  <a:srgbClr val="FF1FBA"/>
                </a:solidFill>
                <a:latin typeface="Barlow" pitchFamily="2" charset="77"/>
              </a:rPr>
              <a:t>Improved long-term SEO rankings</a:t>
            </a:r>
            <a:endParaRPr sz="1600" b="1" i="0" u="none" strike="noStrike" cap="none" dirty="0">
              <a:solidFill>
                <a:srgbClr val="FF1FBA"/>
              </a:solidFill>
              <a:latin typeface="Barlow" pitchFamily="2" charset="77"/>
              <a:ea typeface="Barlow"/>
              <a:cs typeface="Barlow"/>
              <a:sym typeface="Barlow"/>
            </a:endParaRPr>
          </a:p>
        </p:txBody>
      </p:sp>
      <p:sp>
        <p:nvSpPr>
          <p:cNvPr id="2" name="Google Shape;686;g1953bddaa59_1_467">
            <a:extLst>
              <a:ext uri="{FF2B5EF4-FFF2-40B4-BE49-F238E27FC236}">
                <a16:creationId xmlns:a16="http://schemas.microsoft.com/office/drawing/2014/main" id="{6B5B1C4C-D6BD-263D-60E7-142C005A3760}"/>
              </a:ext>
            </a:extLst>
          </p:cNvPr>
          <p:cNvSpPr txBox="1"/>
          <p:nvPr/>
        </p:nvSpPr>
        <p:spPr>
          <a:xfrm>
            <a:off x="3618198" y="780130"/>
            <a:ext cx="1641984" cy="588665"/>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100" b="1" dirty="0">
                <a:solidFill>
                  <a:srgbClr val="FFFFFF"/>
                </a:solidFill>
                <a:latin typeface="Barlow" pitchFamily="2" charset="77"/>
              </a:rPr>
              <a:t>Retargeting</a:t>
            </a:r>
          </a:p>
          <a:p>
            <a:pPr marL="0" marR="0" lvl="0" indent="0" algn="l" rtl="0">
              <a:lnSpc>
                <a:spcPct val="115000"/>
              </a:lnSpc>
              <a:spcBef>
                <a:spcPts val="0"/>
              </a:spcBef>
              <a:spcAft>
                <a:spcPts val="0"/>
              </a:spcAft>
              <a:buClr>
                <a:srgbClr val="000000"/>
              </a:buClr>
              <a:buSzPts val="1800"/>
              <a:buFont typeface="Arial"/>
              <a:buNone/>
            </a:pPr>
            <a:r>
              <a:rPr lang="en-US" sz="1100" i="0" u="none" strike="noStrike" cap="none" dirty="0">
                <a:solidFill>
                  <a:srgbClr val="FFFFFF"/>
                </a:solidFill>
                <a:latin typeface="Barlow" pitchFamily="2" charset="77"/>
                <a:ea typeface="Open Sans"/>
                <a:cs typeface="Open Sans"/>
                <a:sym typeface="Open Sans"/>
              </a:rPr>
              <a:t>We focused on site visitors who abandoned</a:t>
            </a:r>
          </a:p>
        </p:txBody>
      </p:sp>
      <p:sp>
        <p:nvSpPr>
          <p:cNvPr id="3" name="Google Shape;686;g1953bddaa59_1_467">
            <a:extLst>
              <a:ext uri="{FF2B5EF4-FFF2-40B4-BE49-F238E27FC236}">
                <a16:creationId xmlns:a16="http://schemas.microsoft.com/office/drawing/2014/main" id="{012B6C74-C80C-4D77-0E85-3E342F7FC4B7}"/>
              </a:ext>
            </a:extLst>
          </p:cNvPr>
          <p:cNvSpPr txBox="1"/>
          <p:nvPr/>
        </p:nvSpPr>
        <p:spPr>
          <a:xfrm>
            <a:off x="5393627" y="786284"/>
            <a:ext cx="2083129" cy="627862"/>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100" b="1" dirty="0">
                <a:solidFill>
                  <a:srgbClr val="FFFFFF"/>
                </a:solidFill>
              </a:rPr>
              <a:t>Audience optimization</a:t>
            </a:r>
          </a:p>
          <a:p>
            <a:pPr marL="0" marR="0" lvl="0" indent="0" algn="l" rtl="0">
              <a:lnSpc>
                <a:spcPct val="115000"/>
              </a:lnSpc>
              <a:spcBef>
                <a:spcPts val="0"/>
              </a:spcBef>
              <a:spcAft>
                <a:spcPts val="0"/>
              </a:spcAft>
              <a:buClr>
                <a:srgbClr val="000000"/>
              </a:buClr>
              <a:buSzPts val="1800"/>
              <a:buFont typeface="Arial"/>
              <a:buNone/>
            </a:pPr>
            <a:r>
              <a:rPr lang="en-US" sz="1100" i="0" u="none" strike="noStrike" cap="none" dirty="0">
                <a:solidFill>
                  <a:srgbClr val="FFFFFF"/>
                </a:solidFill>
                <a:latin typeface="Barlow" pitchFamily="2" charset="77"/>
                <a:ea typeface="Open Sans"/>
                <a:cs typeface="Open Sans"/>
                <a:sym typeface="Open Sans"/>
              </a:rPr>
              <a:t>Focused on data to help push proper target upsell</a:t>
            </a:r>
          </a:p>
        </p:txBody>
      </p:sp>
      <p:pic>
        <p:nvPicPr>
          <p:cNvPr id="7" name="Picture 6">
            <a:extLst>
              <a:ext uri="{FF2B5EF4-FFF2-40B4-BE49-F238E27FC236}">
                <a16:creationId xmlns:a16="http://schemas.microsoft.com/office/drawing/2014/main" id="{73773529-513D-7365-3ACC-C3A14FE18894}"/>
              </a:ext>
            </a:extLst>
          </p:cNvPr>
          <p:cNvPicPr>
            <a:picLocks noChangeAspect="1"/>
          </p:cNvPicPr>
          <p:nvPr/>
        </p:nvPicPr>
        <p:blipFill>
          <a:blip r:embed="rId6"/>
          <a:stretch>
            <a:fillRect/>
          </a:stretch>
        </p:blipFill>
        <p:spPr>
          <a:xfrm>
            <a:off x="3961976" y="258706"/>
            <a:ext cx="520700" cy="520700"/>
          </a:xfrm>
          <a:prstGeom prst="rect">
            <a:avLst/>
          </a:prstGeom>
        </p:spPr>
      </p:pic>
      <p:grpSp>
        <p:nvGrpSpPr>
          <p:cNvPr id="8" name="Google Shape;675;g1953bddaa59_1_467">
            <a:extLst>
              <a:ext uri="{FF2B5EF4-FFF2-40B4-BE49-F238E27FC236}">
                <a16:creationId xmlns:a16="http://schemas.microsoft.com/office/drawing/2014/main" id="{8C08824F-729A-DFDA-1AF1-59BB7270194A}"/>
              </a:ext>
            </a:extLst>
          </p:cNvPr>
          <p:cNvGrpSpPr/>
          <p:nvPr/>
        </p:nvGrpSpPr>
        <p:grpSpPr>
          <a:xfrm>
            <a:off x="2429682" y="2973276"/>
            <a:ext cx="2033165" cy="1989637"/>
            <a:chOff x="989769" y="444500"/>
            <a:chExt cx="1779600" cy="1741500"/>
          </a:xfrm>
        </p:grpSpPr>
        <p:sp>
          <p:nvSpPr>
            <p:cNvPr id="14" name="Google Shape;676;g1953bddaa59_1_467">
              <a:extLst>
                <a:ext uri="{FF2B5EF4-FFF2-40B4-BE49-F238E27FC236}">
                  <a16:creationId xmlns:a16="http://schemas.microsoft.com/office/drawing/2014/main" id="{FEFCD721-5EEE-1B07-DDE2-35FBF14985FC}"/>
                </a:ext>
              </a:extLst>
            </p:cNvPr>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677;g1953bddaa59_1_467">
              <a:extLst>
                <a:ext uri="{FF2B5EF4-FFF2-40B4-BE49-F238E27FC236}">
                  <a16:creationId xmlns:a16="http://schemas.microsoft.com/office/drawing/2014/main" id="{BD12D28D-037E-058E-0829-094FC93F15A3}"/>
                </a:ext>
              </a:extLst>
            </p:cNvPr>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 name="Google Shape;675;g1953bddaa59_1_467">
            <a:extLst>
              <a:ext uri="{FF2B5EF4-FFF2-40B4-BE49-F238E27FC236}">
                <a16:creationId xmlns:a16="http://schemas.microsoft.com/office/drawing/2014/main" id="{B691520D-BEA8-AED9-86F2-8DE1134DE3F7}"/>
              </a:ext>
            </a:extLst>
          </p:cNvPr>
          <p:cNvGrpSpPr/>
          <p:nvPr/>
        </p:nvGrpSpPr>
        <p:grpSpPr>
          <a:xfrm>
            <a:off x="4590699" y="2226768"/>
            <a:ext cx="2033165" cy="1989637"/>
            <a:chOff x="989769" y="444500"/>
            <a:chExt cx="1779600" cy="1741500"/>
          </a:xfrm>
        </p:grpSpPr>
        <p:sp>
          <p:nvSpPr>
            <p:cNvPr id="17" name="Google Shape;676;g1953bddaa59_1_467">
              <a:extLst>
                <a:ext uri="{FF2B5EF4-FFF2-40B4-BE49-F238E27FC236}">
                  <a16:creationId xmlns:a16="http://schemas.microsoft.com/office/drawing/2014/main" id="{7A49E0BC-BF7A-9525-D43D-29168A94B6B1}"/>
                </a:ext>
              </a:extLst>
            </p:cNvPr>
            <p:cNvSpPr/>
            <p:nvPr/>
          </p:nvSpPr>
          <p:spPr>
            <a:xfrm>
              <a:off x="1089375" y="543550"/>
              <a:ext cx="1577100" cy="1543500"/>
            </a:xfrm>
            <a:prstGeom prst="ellipse">
              <a:avLst/>
            </a:prstGeom>
            <a:noFill/>
            <a:ln w="19050" cap="flat" cmpd="sng">
              <a:solidFill>
                <a:srgbClr val="4285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677;g1953bddaa59_1_467">
              <a:extLst>
                <a:ext uri="{FF2B5EF4-FFF2-40B4-BE49-F238E27FC236}">
                  <a16:creationId xmlns:a16="http://schemas.microsoft.com/office/drawing/2014/main" id="{96199409-DC6C-0BB4-E4DA-72FDD31ED8F1}"/>
                </a:ext>
              </a:extLst>
            </p:cNvPr>
            <p:cNvSpPr/>
            <p:nvPr/>
          </p:nvSpPr>
          <p:spPr>
            <a:xfrm>
              <a:off x="989769" y="444500"/>
              <a:ext cx="1779600" cy="1741500"/>
            </a:xfrm>
            <a:prstGeom prst="ellipse">
              <a:avLst/>
            </a:prstGeom>
            <a:noFill/>
            <a:ln w="19050" cap="flat" cmpd="sng">
              <a:solidFill>
                <a:srgbClr val="FF1FBA"/>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482" name="Google Shape;482;g1953bddaa59_1_289">
            <a:extLst>
              <a:ext uri="{FF2B5EF4-FFF2-40B4-BE49-F238E27FC236}">
                <a16:creationId xmlns:a16="http://schemas.microsoft.com/office/drawing/2014/main" id="{AE7E7D06-541B-3245-2976-5CB92C354C77}"/>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6438" y="-50711"/>
            <a:ext cx="9144001" cy="5201900"/>
          </a:xfrm>
          <a:prstGeom prst="rect">
            <a:avLst/>
          </a:prstGeom>
          <a:noFill/>
          <a:ln>
            <a:noFill/>
          </a:ln>
        </p:spPr>
      </p:pic>
      <p:sp>
        <p:nvSpPr>
          <p:cNvPr id="483" name="Google Shape;483;g1953bddaa59_1_289">
            <a:extLst>
              <a:ext uri="{FF2B5EF4-FFF2-40B4-BE49-F238E27FC236}">
                <a16:creationId xmlns:a16="http://schemas.microsoft.com/office/drawing/2014/main" id="{B870AEC3-CA73-DF56-F3E6-315327E6CAEE}"/>
              </a:ext>
            </a:extLst>
          </p:cNvPr>
          <p:cNvSpPr txBox="1">
            <a:spLocks noGrp="1"/>
          </p:cNvSpPr>
          <p:nvPr>
            <p:ph type="body" idx="1"/>
          </p:nvPr>
        </p:nvSpPr>
        <p:spPr>
          <a:xfrm>
            <a:off x="384150" y="1456088"/>
            <a:ext cx="2549400" cy="10020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1200"/>
              </a:spcAft>
              <a:buClr>
                <a:srgbClr val="000000"/>
              </a:buClr>
              <a:buSzPts val="1000"/>
              <a:buNone/>
            </a:pPr>
            <a:r>
              <a:rPr lang="en-GB" sz="2500">
                <a:solidFill>
                  <a:srgbClr val="FFFFFF"/>
                </a:solidFill>
              </a:rPr>
              <a:t>Case study</a:t>
            </a:r>
            <a:endParaRPr sz="2100">
              <a:solidFill>
                <a:srgbClr val="FFFFFF"/>
              </a:solidFill>
            </a:endParaRPr>
          </a:p>
        </p:txBody>
      </p:sp>
      <p:sp>
        <p:nvSpPr>
          <p:cNvPr id="484" name="Google Shape;484;g1953bddaa59_1_289">
            <a:extLst>
              <a:ext uri="{FF2B5EF4-FFF2-40B4-BE49-F238E27FC236}">
                <a16:creationId xmlns:a16="http://schemas.microsoft.com/office/drawing/2014/main" id="{A34C03CA-B52F-C0DE-2FBC-D3504498168A}"/>
              </a:ext>
            </a:extLst>
          </p:cNvPr>
          <p:cNvSpPr>
            <a:spLocks noGrp="1" noRot="1" noMove="1" noResize="1" noEditPoints="1" noAdjustHandles="1" noChangeArrowheads="1" noChangeShapeType="1"/>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485" name="Google Shape;485;g1953bddaa59_1_289">
            <a:extLst>
              <a:ext uri="{FF2B5EF4-FFF2-40B4-BE49-F238E27FC236}">
                <a16:creationId xmlns:a16="http://schemas.microsoft.com/office/drawing/2014/main" id="{1BFF095B-3744-0BDF-42CE-AD2577547874}"/>
              </a:ext>
            </a:extLst>
          </p:cNvPr>
          <p:cNvPicPr preferRelativeResize="0"/>
          <p:nvPr/>
        </p:nvPicPr>
        <p:blipFill rotWithShape="1">
          <a:blip r:embed="rId3">
            <a:alphaModFix amt="37000"/>
          </a:blip>
          <a:srcRect/>
          <a:stretch/>
        </p:blipFill>
        <p:spPr>
          <a:xfrm rot="-5400000">
            <a:off x="8646278" y="211014"/>
            <a:ext cx="5143498" cy="4819651"/>
          </a:xfrm>
          <a:prstGeom prst="rect">
            <a:avLst/>
          </a:prstGeom>
          <a:noFill/>
          <a:ln>
            <a:noFill/>
          </a:ln>
        </p:spPr>
      </p:pic>
      <p:pic>
        <p:nvPicPr>
          <p:cNvPr id="486" name="Google Shape;486;g1953bddaa59_1_289">
            <a:extLst>
              <a:ext uri="{FF2B5EF4-FFF2-40B4-BE49-F238E27FC236}">
                <a16:creationId xmlns:a16="http://schemas.microsoft.com/office/drawing/2014/main" id="{A40F217C-1023-2E31-94F2-808CE54717A3}"/>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487" name="Google Shape;487;g1953bddaa59_1_289">
            <a:extLst>
              <a:ext uri="{FF2B5EF4-FFF2-40B4-BE49-F238E27FC236}">
                <a16:creationId xmlns:a16="http://schemas.microsoft.com/office/drawing/2014/main" id="{1731CE52-8A7B-F7BA-2D1B-B81D221684AF}"/>
              </a:ext>
            </a:extLst>
          </p:cNvPr>
          <p:cNvSpPr txBox="1">
            <a:spLocks noGrp="1"/>
          </p:cNvSpPr>
          <p:nvPr>
            <p:ph type="title"/>
          </p:nvPr>
        </p:nvSpPr>
        <p:spPr>
          <a:xfrm>
            <a:off x="381000" y="2159006"/>
            <a:ext cx="4283400" cy="139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100"/>
              <a:buNone/>
            </a:pPr>
            <a:r>
              <a:rPr lang="en-GB" sz="2900" dirty="0">
                <a:solidFill>
                  <a:srgbClr val="4285F4"/>
                </a:solidFill>
              </a:rPr>
              <a:t>Perry Ellis International</a:t>
            </a:r>
            <a:endParaRPr sz="2900" b="1" dirty="0">
              <a:solidFill>
                <a:srgbClr val="4285F4"/>
              </a:solidFill>
              <a:latin typeface="Barlow"/>
              <a:ea typeface="Barlow"/>
              <a:cs typeface="Barlow"/>
              <a:sym typeface="Barlow"/>
            </a:endParaRPr>
          </a:p>
        </p:txBody>
      </p:sp>
      <p:sp>
        <p:nvSpPr>
          <p:cNvPr id="489" name="Google Shape;489;g1953bddaa59_1_289">
            <a:extLst>
              <a:ext uri="{FF2B5EF4-FFF2-40B4-BE49-F238E27FC236}">
                <a16:creationId xmlns:a16="http://schemas.microsoft.com/office/drawing/2014/main" id="{E0F626A7-4861-A718-DB19-F03BCA2FD1F7}"/>
              </a:ext>
            </a:extLst>
          </p:cNvPr>
          <p:cNvSpPr/>
          <p:nvPr/>
        </p:nvSpPr>
        <p:spPr>
          <a:xfrm rot="601">
            <a:off x="2849304" y="3294977"/>
            <a:ext cx="1110916" cy="168490"/>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grpSp>
        <p:nvGrpSpPr>
          <p:cNvPr id="2" name="Group 1">
            <a:extLst>
              <a:ext uri="{FF2B5EF4-FFF2-40B4-BE49-F238E27FC236}">
                <a16:creationId xmlns:a16="http://schemas.microsoft.com/office/drawing/2014/main" id="{D35C577F-3F89-00A1-DEB1-6A86E03C40A0}"/>
              </a:ext>
            </a:extLst>
          </p:cNvPr>
          <p:cNvGrpSpPr>
            <a:grpSpLocks noGrp="1" noUngrp="1" noRot="1" noMove="1" noResize="1"/>
          </p:cNvGrpSpPr>
          <p:nvPr/>
        </p:nvGrpSpPr>
        <p:grpSpPr>
          <a:xfrm>
            <a:off x="7186125" y="-1278769"/>
            <a:ext cx="2135831" cy="4215300"/>
            <a:chOff x="7186125" y="-1278769"/>
            <a:chExt cx="2135831" cy="4215300"/>
          </a:xfrm>
        </p:grpSpPr>
        <p:sp>
          <p:nvSpPr>
            <p:cNvPr id="488" name="Google Shape;488;g1953bddaa59_1_289">
              <a:extLst>
                <a:ext uri="{FF2B5EF4-FFF2-40B4-BE49-F238E27FC236}">
                  <a16:creationId xmlns:a16="http://schemas.microsoft.com/office/drawing/2014/main" id="{FBBFE60E-FA5D-F707-CF28-65D45FDA5F99}"/>
                </a:ext>
              </a:extLst>
            </p:cNvPr>
            <p:cNvSpPr>
              <a:spLocks noGrp="1" noRot="1" noMove="1" noResize="1" noEditPoints="1" noAdjustHandles="1" noChangeArrowheads="1" noChangeShapeType="1"/>
            </p:cNvSpPr>
            <p:nvPr/>
          </p:nvSpPr>
          <p:spPr>
            <a:xfrm>
              <a:off x="7972256" y="-1705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0" name="Google Shape;490;g1953bddaa59_1_289">
              <a:extLst>
                <a:ext uri="{FF2B5EF4-FFF2-40B4-BE49-F238E27FC236}">
                  <a16:creationId xmlns:a16="http://schemas.microsoft.com/office/drawing/2014/main" id="{C634E75E-CF06-05FB-F0ED-E615BCC874A5}"/>
                </a:ext>
              </a:extLst>
            </p:cNvPr>
            <p:cNvSpPr>
              <a:spLocks noGrp="1" noRot="1" noMove="1" noResize="1" noEditPoints="1" noAdjustHandles="1" noChangeArrowheads="1" noChangeShapeType="1"/>
            </p:cNvSpPr>
            <p:nvPr/>
          </p:nvSpPr>
          <p:spPr>
            <a:xfrm>
              <a:off x="7882369" y="-12787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1" name="Google Shape;491;g1953bddaa59_1_289">
              <a:extLst>
                <a:ext uri="{FF2B5EF4-FFF2-40B4-BE49-F238E27FC236}">
                  <a16:creationId xmlns:a16="http://schemas.microsoft.com/office/drawing/2014/main" id="{31BB9C14-67B2-F027-C0B1-9450ED0E4A0F}"/>
                </a:ext>
              </a:extLst>
            </p:cNvPr>
            <p:cNvSpPr>
              <a:spLocks noGrp="1" noRot="1" noMove="1" noResize="1" noEditPoints="1" noAdjustHandles="1" noChangeArrowheads="1" noChangeShapeType="1"/>
            </p:cNvSpPr>
            <p:nvPr/>
          </p:nvSpPr>
          <p:spPr>
            <a:xfrm>
              <a:off x="7186125" y="-507094"/>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id="2" name="Group 1">
            <a:extLst>
              <a:ext uri="{FF2B5EF4-FFF2-40B4-BE49-F238E27FC236}">
                <a16:creationId xmlns:a16="http://schemas.microsoft.com/office/drawing/2014/main" id="{60B3A28F-94F5-6E17-649F-9542277B5FA8}"/>
              </a:ext>
            </a:extLst>
          </p:cNvPr>
          <p:cNvGrpSpPr>
            <a:grpSpLocks noGrp="1" noUngrp="1" noRot="1" noMove="1" noResize="1"/>
          </p:cNvGrpSpPr>
          <p:nvPr/>
        </p:nvGrpSpPr>
        <p:grpSpPr>
          <a:xfrm>
            <a:off x="-8764" y="4654826"/>
            <a:ext cx="6531725" cy="1243300"/>
            <a:chOff x="-2325" y="4654826"/>
            <a:chExt cx="6531725" cy="1243300"/>
          </a:xfrm>
        </p:grpSpPr>
        <p:sp>
          <p:nvSpPr>
            <p:cNvPr id="497" name="Google Shape;497;g1953bddaa59_1_302">
              <a:extLst>
                <a:ext uri="{FF2B5EF4-FFF2-40B4-BE49-F238E27FC236}">
                  <a16:creationId xmlns:a16="http://schemas.microsoft.com/office/drawing/2014/main" id="{CDAD7DC8-D410-CD59-B818-1F77840412FE}"/>
                </a:ext>
              </a:extLst>
            </p:cNvPr>
            <p:cNvSpPr>
              <a:spLocks noGrp="1" noRot="1" noMove="1" noResize="1" noEditPoints="1" noAdjustHandles="1" noChangeArrowheads="1" noChangeShapeType="1"/>
            </p:cNvSpPr>
            <p:nvPr/>
          </p:nvSpPr>
          <p:spPr>
            <a:xfrm>
              <a:off x="5946750" y="4807376"/>
              <a:ext cx="582650" cy="1090750"/>
            </a:xfrm>
            <a:custGeom>
              <a:avLst/>
              <a:gdLst/>
              <a:ahLst/>
              <a:cxnLst/>
              <a:rect l="l" t="t" r="r" b="b"/>
              <a:pathLst>
                <a:path w="23306" h="43630" extrusionOk="0">
                  <a:moveTo>
                    <a:pt x="15781" y="0"/>
                  </a:moveTo>
                  <a:lnTo>
                    <a:pt x="23306" y="0"/>
                  </a:lnTo>
                  <a:lnTo>
                    <a:pt x="8969" y="41720"/>
                  </a:lnTo>
                  <a:lnTo>
                    <a:pt x="0" y="43630"/>
                  </a:lnTo>
                  <a:close/>
                </a:path>
              </a:pathLst>
            </a:custGeom>
            <a:solidFill>
              <a:srgbClr val="FF1FBA"/>
            </a:solidFill>
            <a:ln>
              <a:noFill/>
            </a:ln>
          </p:spPr>
          <p:txBody>
            <a:bodyPr/>
            <a:lstStyle/>
            <a:p>
              <a:endParaRPr lang="en-US"/>
            </a:p>
          </p:txBody>
        </p:sp>
        <p:sp>
          <p:nvSpPr>
            <p:cNvPr id="498" name="Google Shape;498;g1953bddaa59_1_302">
              <a:extLst>
                <a:ext uri="{FF2B5EF4-FFF2-40B4-BE49-F238E27FC236}">
                  <a16:creationId xmlns:a16="http://schemas.microsoft.com/office/drawing/2014/main" id="{F90B9A3F-D861-D3C8-CE09-48CF99133F3E}"/>
                </a:ext>
              </a:extLst>
            </p:cNvPr>
            <p:cNvSpPr>
              <a:spLocks noGrp="1" noRot="1" noMove="1" noResize="1" noEditPoints="1" noAdjustHandles="1" noChangeArrowheads="1" noChangeShapeType="1"/>
            </p:cNvSpPr>
            <p:nvPr/>
          </p:nvSpPr>
          <p:spPr>
            <a:xfrm>
              <a:off x="-2325" y="4654826"/>
              <a:ext cx="6405500" cy="1052650"/>
            </a:xfrm>
            <a:custGeom>
              <a:avLst/>
              <a:gdLst/>
              <a:ahLst/>
              <a:cxnLst/>
              <a:rect l="l" t="t" r="r" b="b"/>
              <a:pathLst>
                <a:path w="256220" h="42106" extrusionOk="0">
                  <a:moveTo>
                    <a:pt x="0" y="0"/>
                  </a:moveTo>
                  <a:lnTo>
                    <a:pt x="0" y="40201"/>
                  </a:lnTo>
                  <a:lnTo>
                    <a:pt x="241647" y="42106"/>
                  </a:lnTo>
                  <a:lnTo>
                    <a:pt x="256220" y="196"/>
                  </a:lnTo>
                  <a:close/>
                </a:path>
              </a:pathLst>
            </a:custGeom>
            <a:gradFill>
              <a:gsLst>
                <a:gs pos="0">
                  <a:srgbClr val="001666"/>
                </a:gs>
                <a:gs pos="100000">
                  <a:srgbClr val="000000"/>
                </a:gs>
              </a:gsLst>
              <a:lin ang="2700006" scaled="0"/>
            </a:gradFill>
            <a:ln>
              <a:noFill/>
            </a:ln>
            <a:effectLst>
              <a:outerShdw blurRad="257175" dist="238125" dir="19920000" algn="bl" rotWithShape="0">
                <a:srgbClr val="001666">
                  <a:alpha val="10590"/>
                </a:srgbClr>
              </a:outerShdw>
            </a:effectLst>
          </p:spPr>
          <p:txBody>
            <a:bodyPr/>
            <a:lstStyle/>
            <a:p>
              <a:endParaRPr lang="en-US"/>
            </a:p>
          </p:txBody>
        </p:sp>
      </p:grpSp>
      <p:sp>
        <p:nvSpPr>
          <p:cNvPr id="499" name="Google Shape;499;g1953bddaa59_1_302">
            <a:extLst>
              <a:ext uri="{FF2B5EF4-FFF2-40B4-BE49-F238E27FC236}">
                <a16:creationId xmlns:a16="http://schemas.microsoft.com/office/drawing/2014/main" id="{B2EAA3F0-3619-E2EC-808E-2B3948F5C6B0}"/>
              </a:ext>
            </a:extLst>
          </p:cNvPr>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501" name="Google Shape;501;g1953bddaa59_1_302">
            <a:extLst>
              <a:ext uri="{FF2B5EF4-FFF2-40B4-BE49-F238E27FC236}">
                <a16:creationId xmlns:a16="http://schemas.microsoft.com/office/drawing/2014/main" id="{6AB234CF-E8D3-BEC7-8813-DD252C21CDE7}"/>
              </a:ext>
            </a:extLst>
          </p:cNvPr>
          <p:cNvPicPr preferRelativeResize="0">
            <a:picLocks noGrp="1" noRot="1" noMove="1" noResize="1" noEditPoints="1" noAdjustHandles="1" noChangeArrowheads="1" noChangeShapeType="1" noCrop="1"/>
          </p:cNvPicPr>
          <p:nvPr/>
        </p:nvPicPr>
        <p:blipFill rotWithShape="1">
          <a:blip r:embed="rId2" cstate="print">
            <a:alphaModFix/>
            <a:extLst>
              <a:ext uri="{28A0092B-C50C-407E-A947-70E740481C1C}">
                <a14:useLocalDpi xmlns:a14="http://schemas.microsoft.com/office/drawing/2010/main"/>
              </a:ext>
            </a:extLst>
          </a:blip>
          <a:srcRect/>
          <a:stretch/>
        </p:blipFill>
        <p:spPr>
          <a:xfrm>
            <a:off x="7882376" y="4669388"/>
            <a:ext cx="1067674" cy="293525"/>
          </a:xfrm>
          <a:prstGeom prst="rect">
            <a:avLst/>
          </a:prstGeom>
          <a:noFill/>
          <a:ln>
            <a:noFill/>
          </a:ln>
        </p:spPr>
      </p:pic>
      <p:sp>
        <p:nvSpPr>
          <p:cNvPr id="502" name="Google Shape;502;g1953bddaa59_1_302">
            <a:extLst>
              <a:ext uri="{FF2B5EF4-FFF2-40B4-BE49-F238E27FC236}">
                <a16:creationId xmlns:a16="http://schemas.microsoft.com/office/drawing/2014/main" id="{1C2122A6-BA2E-954F-1131-F0E66C265EDA}"/>
              </a:ext>
            </a:extLst>
          </p:cNvPr>
          <p:cNvSpPr txBox="1">
            <a:spLocks noGrp="1"/>
          </p:cNvSpPr>
          <p:nvPr>
            <p:ph type="title"/>
          </p:nvPr>
        </p:nvSpPr>
        <p:spPr>
          <a:xfrm>
            <a:off x="381000" y="1184213"/>
            <a:ext cx="4283400" cy="443400"/>
          </a:xfrm>
          <a:prstGeom prst="rect">
            <a:avLst/>
          </a:prstGeom>
          <a:noFill/>
          <a:ln>
            <a:noFill/>
          </a:ln>
        </p:spPr>
        <p:txBody>
          <a:bodyPr spcFirstLastPara="1" wrap="square" lIns="91425" tIns="91425" rIns="91425" bIns="91425" anchor="t" anchorCtr="0">
            <a:normAutofit fontScale="90000"/>
          </a:bodyPr>
          <a:lstStyle/>
          <a:p>
            <a:pPr lvl="0">
              <a:buSzPct val="121052"/>
            </a:pPr>
            <a:r>
              <a:rPr lang="en-GB" sz="1900" dirty="0">
                <a:solidFill>
                  <a:srgbClr val="4285F4"/>
                </a:solidFill>
              </a:rPr>
              <a:t>Perry Ellis International</a:t>
            </a:r>
            <a:endParaRPr sz="1900" b="1" dirty="0">
              <a:solidFill>
                <a:srgbClr val="4285F4"/>
              </a:solidFill>
              <a:latin typeface="Barlow"/>
              <a:ea typeface="Barlow"/>
              <a:cs typeface="Barlow"/>
              <a:sym typeface="Barlow"/>
            </a:endParaRPr>
          </a:p>
        </p:txBody>
      </p:sp>
      <p:sp>
        <p:nvSpPr>
          <p:cNvPr id="503" name="Google Shape;503;g1953bddaa59_1_302">
            <a:extLst>
              <a:ext uri="{FF2B5EF4-FFF2-40B4-BE49-F238E27FC236}">
                <a16:creationId xmlns:a16="http://schemas.microsoft.com/office/drawing/2014/main" id="{7C889F62-4113-6354-9DB5-9B7AA99F4A54}"/>
              </a:ext>
            </a:extLst>
          </p:cNvPr>
          <p:cNvSpPr txBox="1">
            <a:spLocks noGrp="1"/>
          </p:cNvSpPr>
          <p:nvPr>
            <p:ph type="body" idx="1"/>
          </p:nvPr>
        </p:nvSpPr>
        <p:spPr>
          <a:xfrm>
            <a:off x="418500" y="2273931"/>
            <a:ext cx="3440400" cy="1558968"/>
          </a:xfrm>
          <a:prstGeom prst="rect">
            <a:avLst/>
          </a:prstGeom>
          <a:noFill/>
          <a:ln>
            <a:noFill/>
          </a:ln>
        </p:spPr>
        <p:txBody>
          <a:bodyPr spcFirstLastPara="1" wrap="square" lIns="68575" tIns="68575" rIns="68575" bIns="68575" anchor="t" anchorCtr="0">
            <a:noAutofit/>
          </a:bodyPr>
          <a:lstStyle/>
          <a:p>
            <a:pPr marL="0" lvl="0" indent="0">
              <a:buClr>
                <a:srgbClr val="000000"/>
              </a:buClr>
              <a:buSzPts val="800"/>
              <a:buNone/>
            </a:pPr>
            <a:r>
              <a:rPr lang="en-US" sz="1000" dirty="0">
                <a:solidFill>
                  <a:srgbClr val="001666"/>
                </a:solidFill>
              </a:rPr>
              <a:t>Perry Ellis International runs a portfolio of licensed apparel and lifestyle labels. We launched and marketed campaigns for more than 20 of them, and the job was the same on every one: move a name on a label into a brand people want to live in. Each was built at the lifestyle forefront rather than sold on product features, with that idea carried across every touchpoint a shopper actually meets. Print, out of home, digital and social ran as one campaign, not four.</a:t>
            </a:r>
            <a:endParaRPr lang="en-US" sz="1000" dirty="0">
              <a:latin typeface="Barlow Medium"/>
              <a:ea typeface="Barlow Medium"/>
              <a:cs typeface="Barlow Medium"/>
              <a:sym typeface="Barlow Medium"/>
            </a:endParaRPr>
          </a:p>
          <a:p>
            <a:pPr marL="0" lvl="0" indent="0" algn="l" rtl="0">
              <a:lnSpc>
                <a:spcPct val="115000"/>
              </a:lnSpc>
              <a:spcBef>
                <a:spcPts val="0"/>
              </a:spcBef>
              <a:spcAft>
                <a:spcPts val="0"/>
              </a:spcAft>
              <a:buClr>
                <a:srgbClr val="000000"/>
              </a:buClr>
              <a:buSzPts val="800"/>
              <a:buNone/>
            </a:pPr>
            <a:endParaRPr sz="1000" dirty="0">
              <a:latin typeface="Barlow Medium"/>
              <a:ea typeface="Barlow Medium"/>
              <a:cs typeface="Barlow Medium"/>
              <a:sym typeface="Barlow Medium"/>
            </a:endParaRPr>
          </a:p>
        </p:txBody>
      </p:sp>
      <p:sp>
        <p:nvSpPr>
          <p:cNvPr id="504" name="Google Shape;504;g1953bddaa59_1_302">
            <a:extLst>
              <a:ext uri="{FF2B5EF4-FFF2-40B4-BE49-F238E27FC236}">
                <a16:creationId xmlns:a16="http://schemas.microsoft.com/office/drawing/2014/main" id="{492B71D4-CFE3-1870-96A0-D62A4E16B9D9}"/>
              </a:ext>
            </a:extLst>
          </p:cNvPr>
          <p:cNvSpPr txBox="1">
            <a:spLocks noGrp="1"/>
          </p:cNvSpPr>
          <p:nvPr>
            <p:ph type="title"/>
          </p:nvPr>
        </p:nvSpPr>
        <p:spPr>
          <a:xfrm>
            <a:off x="381000" y="1522414"/>
            <a:ext cx="4188600" cy="663000"/>
          </a:xfrm>
          <a:prstGeom prst="rect">
            <a:avLst/>
          </a:prstGeom>
          <a:noFill/>
          <a:ln>
            <a:noFill/>
          </a:ln>
        </p:spPr>
        <p:txBody>
          <a:bodyPr spcFirstLastPara="1" wrap="square" lIns="91425" tIns="91425" rIns="91425" bIns="91425" anchor="t" anchorCtr="0">
            <a:noAutofit/>
          </a:bodyPr>
          <a:lstStyle/>
          <a:p>
            <a:pPr lvl="0">
              <a:buSzPts val="800"/>
            </a:pPr>
            <a:r>
              <a:rPr lang="en-US" sz="3200" b="0" dirty="0">
                <a:solidFill>
                  <a:srgbClr val="001666"/>
                </a:solidFill>
                <a:latin typeface="Barlow Medium"/>
                <a:ea typeface="Barlow Medium"/>
                <a:cs typeface="Barlow Medium"/>
                <a:sym typeface="Barlow Medium"/>
              </a:rPr>
              <a:t>Brought to Life</a:t>
            </a:r>
          </a:p>
        </p:txBody>
      </p:sp>
      <p:cxnSp>
        <p:nvCxnSpPr>
          <p:cNvPr id="505" name="Google Shape;505;g1953bddaa59_1_302">
            <a:extLst>
              <a:ext uri="{FF2B5EF4-FFF2-40B4-BE49-F238E27FC236}">
                <a16:creationId xmlns:a16="http://schemas.microsoft.com/office/drawing/2014/main" id="{F9A371A8-7935-62B6-3E00-7210A80F6B26}"/>
              </a:ext>
            </a:extLst>
          </p:cNvPr>
          <p:cNvCxnSpPr/>
          <p:nvPr/>
        </p:nvCxnSpPr>
        <p:spPr>
          <a:xfrm>
            <a:off x="475650" y="2234925"/>
            <a:ext cx="3295800" cy="0"/>
          </a:xfrm>
          <a:prstGeom prst="straightConnector1">
            <a:avLst/>
          </a:prstGeom>
          <a:noFill/>
          <a:ln w="9525" cap="flat" cmpd="sng">
            <a:solidFill>
              <a:srgbClr val="021F86"/>
            </a:solidFill>
            <a:prstDash val="solid"/>
            <a:round/>
            <a:headEnd type="none" w="sm" len="sm"/>
            <a:tailEnd type="none" w="sm" len="sm"/>
          </a:ln>
        </p:spPr>
      </p:cxnSp>
      <p:pic>
        <p:nvPicPr>
          <p:cNvPr id="3" name="Google Shape;496;g1953bddaa59_1_302">
            <a:extLst>
              <a:ext uri="{FF2B5EF4-FFF2-40B4-BE49-F238E27FC236}">
                <a16:creationId xmlns:a16="http://schemas.microsoft.com/office/drawing/2014/main" id="{59377916-139E-5D04-5960-2A6F29F4B252}"/>
              </a:ext>
            </a:extLst>
          </p:cNvPr>
          <p:cNvPicPr preferRelativeResize="0"/>
          <p:nvPr/>
        </p:nvPicPr>
        <p:blipFill>
          <a:blip r:embed="rId3" cstate="print">
            <a:extLst>
              <a:ext uri="{28A0092B-C50C-407E-A947-70E740481C1C}">
                <a14:useLocalDpi xmlns:a14="http://schemas.microsoft.com/office/drawing/2010/main"/>
              </a:ext>
            </a:extLst>
          </a:blip>
          <a:srcRect l="14148" r="-13688"/>
          <a:stretch/>
        </p:blipFill>
        <p:spPr>
          <a:xfrm>
            <a:off x="3740633" y="0"/>
            <a:ext cx="7717200" cy="5143500"/>
          </a:xfrm>
          <a:prstGeom prst="parallelogram">
            <a:avLst>
              <a:gd name="adj" fmla="val 25000"/>
            </a:avLst>
          </a:prstGeom>
          <a:noFill/>
          <a:ln>
            <a:noFill/>
          </a:ln>
        </p:spPr>
      </p:pic>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482" name="Google Shape;482;g1953bddaa59_1_289">
            <a:extLst>
              <a:ext uri="{FF2B5EF4-FFF2-40B4-BE49-F238E27FC236}">
                <a16:creationId xmlns:a16="http://schemas.microsoft.com/office/drawing/2014/main" id="{AE7E7D06-541B-3245-2976-5CB92C354C77}"/>
              </a:ext>
            </a:extLst>
          </p:cNvPr>
          <p:cNvPicPr preferRelativeResize="0">
            <a:picLocks noGrp="1" noRot="1" noMove="1" noResize="1" noEditPoints="1" noAdjustHandles="1" noChangeArrowheads="1" noChangeShapeType="1" noCrop="1"/>
          </p:cNvPicPr>
          <p:nvPr/>
        </p:nvPicPr>
        <p:blipFill rotWithShape="1">
          <a:blip r:embed="rId2">
            <a:alphaModFix/>
          </a:blip>
          <a:srcRect/>
          <a:stretch/>
        </p:blipFill>
        <p:spPr>
          <a:xfrm>
            <a:off x="-6438" y="-50711"/>
            <a:ext cx="9144001" cy="5201900"/>
          </a:xfrm>
          <a:prstGeom prst="rect">
            <a:avLst/>
          </a:prstGeom>
          <a:noFill/>
          <a:ln>
            <a:noFill/>
          </a:ln>
        </p:spPr>
      </p:pic>
      <p:sp>
        <p:nvSpPr>
          <p:cNvPr id="483" name="Google Shape;483;g1953bddaa59_1_289">
            <a:extLst>
              <a:ext uri="{FF2B5EF4-FFF2-40B4-BE49-F238E27FC236}">
                <a16:creationId xmlns:a16="http://schemas.microsoft.com/office/drawing/2014/main" id="{B870AEC3-CA73-DF56-F3E6-315327E6CAEE}"/>
              </a:ext>
            </a:extLst>
          </p:cNvPr>
          <p:cNvSpPr txBox="1">
            <a:spLocks noGrp="1"/>
          </p:cNvSpPr>
          <p:nvPr>
            <p:ph type="body" idx="1"/>
          </p:nvPr>
        </p:nvSpPr>
        <p:spPr>
          <a:xfrm>
            <a:off x="384150" y="1456088"/>
            <a:ext cx="2549400" cy="10020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1200"/>
              </a:spcAft>
              <a:buClr>
                <a:srgbClr val="000000"/>
              </a:buClr>
              <a:buSzPts val="1000"/>
              <a:buNone/>
            </a:pPr>
            <a:r>
              <a:rPr lang="en-GB" sz="2500">
                <a:solidFill>
                  <a:srgbClr val="FFFFFF"/>
                </a:solidFill>
              </a:rPr>
              <a:t>Case study</a:t>
            </a:r>
            <a:endParaRPr sz="2100">
              <a:solidFill>
                <a:srgbClr val="FFFFFF"/>
              </a:solidFill>
            </a:endParaRPr>
          </a:p>
        </p:txBody>
      </p:sp>
      <p:sp>
        <p:nvSpPr>
          <p:cNvPr id="484" name="Google Shape;484;g1953bddaa59_1_289">
            <a:extLst>
              <a:ext uri="{FF2B5EF4-FFF2-40B4-BE49-F238E27FC236}">
                <a16:creationId xmlns:a16="http://schemas.microsoft.com/office/drawing/2014/main" id="{A34C03CA-B52F-C0DE-2FBC-D3504498168A}"/>
              </a:ext>
            </a:extLst>
          </p:cNvPr>
          <p:cNvSpPr>
            <a:spLocks noGrp="1" noRot="1" noMove="1" noResize="1" noEditPoints="1" noAdjustHandles="1" noChangeArrowheads="1" noChangeShapeType="1"/>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485" name="Google Shape;485;g1953bddaa59_1_289">
            <a:extLst>
              <a:ext uri="{FF2B5EF4-FFF2-40B4-BE49-F238E27FC236}">
                <a16:creationId xmlns:a16="http://schemas.microsoft.com/office/drawing/2014/main" id="{1BFF095B-3744-0BDF-42CE-AD2577547874}"/>
              </a:ext>
            </a:extLst>
          </p:cNvPr>
          <p:cNvPicPr preferRelativeResize="0"/>
          <p:nvPr/>
        </p:nvPicPr>
        <p:blipFill rotWithShape="1">
          <a:blip r:embed="rId3">
            <a:alphaModFix amt="37000"/>
          </a:blip>
          <a:srcRect/>
          <a:stretch/>
        </p:blipFill>
        <p:spPr>
          <a:xfrm rot="-5400000">
            <a:off x="8646278" y="211014"/>
            <a:ext cx="5143498" cy="4819651"/>
          </a:xfrm>
          <a:prstGeom prst="rect">
            <a:avLst/>
          </a:prstGeom>
          <a:noFill/>
          <a:ln>
            <a:noFill/>
          </a:ln>
        </p:spPr>
      </p:pic>
      <p:pic>
        <p:nvPicPr>
          <p:cNvPr id="486" name="Google Shape;486;g1953bddaa59_1_289">
            <a:extLst>
              <a:ext uri="{FF2B5EF4-FFF2-40B4-BE49-F238E27FC236}">
                <a16:creationId xmlns:a16="http://schemas.microsoft.com/office/drawing/2014/main" id="{A40F217C-1023-2E31-94F2-808CE54717A3}"/>
              </a:ext>
            </a:extLst>
          </p:cNvPr>
          <p:cNvPicPr preferRelativeResize="0"/>
          <p:nvPr/>
        </p:nvPicPr>
        <p:blipFill rotWithShape="1">
          <a:blip r:embed="rId4">
            <a:alphaModFix/>
          </a:blip>
          <a:srcRect r="901"/>
          <a:stretch/>
        </p:blipFill>
        <p:spPr>
          <a:xfrm>
            <a:off x="7882376" y="4669388"/>
            <a:ext cx="1067674" cy="293525"/>
          </a:xfrm>
          <a:prstGeom prst="rect">
            <a:avLst/>
          </a:prstGeom>
          <a:noFill/>
          <a:ln>
            <a:noFill/>
          </a:ln>
        </p:spPr>
      </p:pic>
      <p:sp>
        <p:nvSpPr>
          <p:cNvPr id="487" name="Google Shape;487;g1953bddaa59_1_289">
            <a:extLst>
              <a:ext uri="{FF2B5EF4-FFF2-40B4-BE49-F238E27FC236}">
                <a16:creationId xmlns:a16="http://schemas.microsoft.com/office/drawing/2014/main" id="{1731CE52-8A7B-F7BA-2D1B-B81D221684AF}"/>
              </a:ext>
            </a:extLst>
          </p:cNvPr>
          <p:cNvSpPr txBox="1">
            <a:spLocks noGrp="1"/>
          </p:cNvSpPr>
          <p:nvPr>
            <p:ph type="title"/>
          </p:nvPr>
        </p:nvSpPr>
        <p:spPr>
          <a:xfrm>
            <a:off x="381000" y="2159006"/>
            <a:ext cx="4283400" cy="139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100"/>
              <a:buNone/>
            </a:pPr>
            <a:r>
              <a:rPr lang="en-GB" sz="2900" dirty="0">
                <a:solidFill>
                  <a:srgbClr val="4285F4"/>
                </a:solidFill>
              </a:rPr>
              <a:t>Karuna Skin: two skincare lines, one feed worth stopping</a:t>
            </a:r>
            <a:endParaRPr sz="2900" b="1" dirty="0">
              <a:solidFill>
                <a:srgbClr val="4285F4"/>
              </a:solidFill>
              <a:latin typeface="Barlow"/>
              <a:ea typeface="Barlow"/>
              <a:cs typeface="Barlow"/>
              <a:sym typeface="Barlow"/>
            </a:endParaRPr>
          </a:p>
        </p:txBody>
      </p:sp>
      <p:sp>
        <p:nvSpPr>
          <p:cNvPr id="489" name="Google Shape;489;g1953bddaa59_1_289">
            <a:extLst>
              <a:ext uri="{FF2B5EF4-FFF2-40B4-BE49-F238E27FC236}">
                <a16:creationId xmlns:a16="http://schemas.microsoft.com/office/drawing/2014/main" id="{E0F626A7-4861-A718-DB19-F03BCA2FD1F7}"/>
              </a:ext>
            </a:extLst>
          </p:cNvPr>
          <p:cNvSpPr/>
          <p:nvPr/>
        </p:nvSpPr>
        <p:spPr>
          <a:xfrm rot="601">
            <a:off x="500846" y="3593819"/>
            <a:ext cx="1110916" cy="168490"/>
          </a:xfrm>
          <a:custGeom>
            <a:avLst/>
            <a:gdLst/>
            <a:ahLst/>
            <a:cxnLst/>
            <a:rect l="l" t="t" r="r" b="b"/>
            <a:pathLst>
              <a:path w="38867" h="8120" extrusionOk="0">
                <a:moveTo>
                  <a:pt x="0" y="203"/>
                </a:moveTo>
                <a:lnTo>
                  <a:pt x="0" y="8120"/>
                </a:lnTo>
                <a:lnTo>
                  <a:pt x="35385" y="8120"/>
                </a:lnTo>
                <a:lnTo>
                  <a:pt x="38867" y="0"/>
                </a:lnTo>
                <a:close/>
              </a:path>
            </a:pathLst>
          </a:custGeom>
          <a:solidFill>
            <a:srgbClr val="FF1FBA"/>
          </a:solidFill>
          <a:ln>
            <a:noFill/>
          </a:ln>
        </p:spPr>
        <p:txBody>
          <a:bodyPr/>
          <a:lstStyle/>
          <a:p>
            <a:endParaRPr lang="en-US"/>
          </a:p>
        </p:txBody>
      </p:sp>
      <p:grpSp>
        <p:nvGrpSpPr>
          <p:cNvPr id="2" name="Group 1">
            <a:extLst>
              <a:ext uri="{FF2B5EF4-FFF2-40B4-BE49-F238E27FC236}">
                <a16:creationId xmlns:a16="http://schemas.microsoft.com/office/drawing/2014/main" id="{D35C577F-3F89-00A1-DEB1-6A86E03C40A0}"/>
              </a:ext>
            </a:extLst>
          </p:cNvPr>
          <p:cNvGrpSpPr>
            <a:grpSpLocks noGrp="1" noUngrp="1" noRot="1" noMove="1" noResize="1"/>
          </p:cNvGrpSpPr>
          <p:nvPr/>
        </p:nvGrpSpPr>
        <p:grpSpPr>
          <a:xfrm>
            <a:off x="7186125" y="-1278769"/>
            <a:ext cx="2135831" cy="4215300"/>
            <a:chOff x="7186125" y="-1278769"/>
            <a:chExt cx="2135831" cy="4215300"/>
          </a:xfrm>
        </p:grpSpPr>
        <p:sp>
          <p:nvSpPr>
            <p:cNvPr id="488" name="Google Shape;488;g1953bddaa59_1_289">
              <a:extLst>
                <a:ext uri="{FF2B5EF4-FFF2-40B4-BE49-F238E27FC236}">
                  <a16:creationId xmlns:a16="http://schemas.microsoft.com/office/drawing/2014/main" id="{FBBFE60E-FA5D-F707-CF28-65D45FDA5F99}"/>
                </a:ext>
              </a:extLst>
            </p:cNvPr>
            <p:cNvSpPr>
              <a:spLocks noGrp="1" noRot="1" noMove="1" noResize="1" noEditPoints="1" noAdjustHandles="1" noChangeArrowheads="1" noChangeShapeType="1"/>
            </p:cNvSpPr>
            <p:nvPr/>
          </p:nvSpPr>
          <p:spPr>
            <a:xfrm>
              <a:off x="7972256" y="-1705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0" name="Google Shape;490;g1953bddaa59_1_289">
              <a:extLst>
                <a:ext uri="{FF2B5EF4-FFF2-40B4-BE49-F238E27FC236}">
                  <a16:creationId xmlns:a16="http://schemas.microsoft.com/office/drawing/2014/main" id="{C634E75E-CF06-05FB-F0ED-E615BCC874A5}"/>
                </a:ext>
              </a:extLst>
            </p:cNvPr>
            <p:cNvSpPr>
              <a:spLocks noGrp="1" noRot="1" noMove="1" noResize="1" noEditPoints="1" noAdjustHandles="1" noChangeArrowheads="1" noChangeShapeType="1"/>
            </p:cNvSpPr>
            <p:nvPr/>
          </p:nvSpPr>
          <p:spPr>
            <a:xfrm>
              <a:off x="7882369" y="-1278769"/>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1" name="Google Shape;491;g1953bddaa59_1_289">
              <a:extLst>
                <a:ext uri="{FF2B5EF4-FFF2-40B4-BE49-F238E27FC236}">
                  <a16:creationId xmlns:a16="http://schemas.microsoft.com/office/drawing/2014/main" id="{31BB9C14-67B2-F027-C0B1-9450ED0E4A0F}"/>
                </a:ext>
              </a:extLst>
            </p:cNvPr>
            <p:cNvSpPr>
              <a:spLocks noGrp="1" noRot="1" noMove="1" noResize="1" noEditPoints="1" noAdjustHandles="1" noChangeArrowheads="1" noChangeShapeType="1"/>
            </p:cNvSpPr>
            <p:nvPr/>
          </p:nvSpPr>
          <p:spPr>
            <a:xfrm>
              <a:off x="7186125" y="-507094"/>
              <a:ext cx="1349700" cy="3107100"/>
            </a:xfrm>
            <a:prstGeom prst="parallelogram">
              <a:avLst>
                <a:gd name="adj" fmla="val 78059"/>
              </a:avLst>
            </a:prstGeom>
            <a:gradFill>
              <a:gsLst>
                <a:gs pos="0">
                  <a:srgbClr val="FF1FBA"/>
                </a:gs>
                <a:gs pos="100000">
                  <a:srgbClr val="4285F4"/>
                </a:gs>
                <a:gs pos="100000">
                  <a:srgbClr val="737373"/>
                </a:gs>
              </a:gsLst>
              <a:lin ang="10800025" scaled="0"/>
            </a:gra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id="2" name="Group 1">
            <a:extLst>
              <a:ext uri="{FF2B5EF4-FFF2-40B4-BE49-F238E27FC236}">
                <a16:creationId xmlns:a16="http://schemas.microsoft.com/office/drawing/2014/main" id="{60B3A28F-94F5-6E17-649F-9542277B5FA8}"/>
              </a:ext>
            </a:extLst>
          </p:cNvPr>
          <p:cNvGrpSpPr>
            <a:grpSpLocks noGrp="1" noUngrp="1" noRot="1" noMove="1" noResize="1"/>
          </p:cNvGrpSpPr>
          <p:nvPr/>
        </p:nvGrpSpPr>
        <p:grpSpPr>
          <a:xfrm>
            <a:off x="-8764" y="4654826"/>
            <a:ext cx="6531725" cy="1243300"/>
            <a:chOff x="-2325" y="4654826"/>
            <a:chExt cx="6531725" cy="1243300"/>
          </a:xfrm>
        </p:grpSpPr>
        <p:sp>
          <p:nvSpPr>
            <p:cNvPr id="497" name="Google Shape;497;g1953bddaa59_1_302">
              <a:extLst>
                <a:ext uri="{FF2B5EF4-FFF2-40B4-BE49-F238E27FC236}">
                  <a16:creationId xmlns:a16="http://schemas.microsoft.com/office/drawing/2014/main" id="{CDAD7DC8-D410-CD59-B818-1F77840412FE}"/>
                </a:ext>
              </a:extLst>
            </p:cNvPr>
            <p:cNvSpPr>
              <a:spLocks noGrp="1" noRot="1" noMove="1" noResize="1" noEditPoints="1" noAdjustHandles="1" noChangeArrowheads="1" noChangeShapeType="1"/>
            </p:cNvSpPr>
            <p:nvPr/>
          </p:nvSpPr>
          <p:spPr>
            <a:xfrm>
              <a:off x="5946750" y="4807376"/>
              <a:ext cx="582650" cy="1090750"/>
            </a:xfrm>
            <a:custGeom>
              <a:avLst/>
              <a:gdLst/>
              <a:ahLst/>
              <a:cxnLst/>
              <a:rect l="l" t="t" r="r" b="b"/>
              <a:pathLst>
                <a:path w="23306" h="43630" extrusionOk="0">
                  <a:moveTo>
                    <a:pt x="15781" y="0"/>
                  </a:moveTo>
                  <a:lnTo>
                    <a:pt x="23306" y="0"/>
                  </a:lnTo>
                  <a:lnTo>
                    <a:pt x="8969" y="41720"/>
                  </a:lnTo>
                  <a:lnTo>
                    <a:pt x="0" y="43630"/>
                  </a:lnTo>
                  <a:close/>
                </a:path>
              </a:pathLst>
            </a:custGeom>
            <a:solidFill>
              <a:srgbClr val="FF1FBA"/>
            </a:solidFill>
            <a:ln>
              <a:noFill/>
            </a:ln>
          </p:spPr>
          <p:txBody>
            <a:bodyPr/>
            <a:lstStyle/>
            <a:p>
              <a:endParaRPr lang="en-US"/>
            </a:p>
          </p:txBody>
        </p:sp>
        <p:sp>
          <p:nvSpPr>
            <p:cNvPr id="498" name="Google Shape;498;g1953bddaa59_1_302">
              <a:extLst>
                <a:ext uri="{FF2B5EF4-FFF2-40B4-BE49-F238E27FC236}">
                  <a16:creationId xmlns:a16="http://schemas.microsoft.com/office/drawing/2014/main" id="{F90B9A3F-D861-D3C8-CE09-48CF99133F3E}"/>
                </a:ext>
              </a:extLst>
            </p:cNvPr>
            <p:cNvSpPr>
              <a:spLocks noGrp="1" noRot="1" noMove="1" noResize="1" noEditPoints="1" noAdjustHandles="1" noChangeArrowheads="1" noChangeShapeType="1"/>
            </p:cNvSpPr>
            <p:nvPr/>
          </p:nvSpPr>
          <p:spPr>
            <a:xfrm>
              <a:off x="-2325" y="4654826"/>
              <a:ext cx="6405500" cy="1052650"/>
            </a:xfrm>
            <a:custGeom>
              <a:avLst/>
              <a:gdLst/>
              <a:ahLst/>
              <a:cxnLst/>
              <a:rect l="l" t="t" r="r" b="b"/>
              <a:pathLst>
                <a:path w="256220" h="42106" extrusionOk="0">
                  <a:moveTo>
                    <a:pt x="0" y="0"/>
                  </a:moveTo>
                  <a:lnTo>
                    <a:pt x="0" y="40201"/>
                  </a:lnTo>
                  <a:lnTo>
                    <a:pt x="241647" y="42106"/>
                  </a:lnTo>
                  <a:lnTo>
                    <a:pt x="256220" y="196"/>
                  </a:lnTo>
                  <a:close/>
                </a:path>
              </a:pathLst>
            </a:custGeom>
            <a:gradFill>
              <a:gsLst>
                <a:gs pos="0">
                  <a:srgbClr val="001666"/>
                </a:gs>
                <a:gs pos="100000">
                  <a:srgbClr val="000000"/>
                </a:gs>
              </a:gsLst>
              <a:lin ang="2700006" scaled="0"/>
            </a:gradFill>
            <a:ln>
              <a:noFill/>
            </a:ln>
            <a:effectLst>
              <a:outerShdw blurRad="257175" dist="238125" dir="19920000" algn="bl" rotWithShape="0">
                <a:srgbClr val="001666">
                  <a:alpha val="10590"/>
                </a:srgbClr>
              </a:outerShdw>
            </a:effectLst>
          </p:spPr>
          <p:txBody>
            <a:bodyPr/>
            <a:lstStyle/>
            <a:p>
              <a:endParaRPr lang="en-US"/>
            </a:p>
          </p:txBody>
        </p:sp>
      </p:grpSp>
      <p:sp>
        <p:nvSpPr>
          <p:cNvPr id="499" name="Google Shape;499;g1953bddaa59_1_302">
            <a:extLst>
              <a:ext uri="{FF2B5EF4-FFF2-40B4-BE49-F238E27FC236}">
                <a16:creationId xmlns:a16="http://schemas.microsoft.com/office/drawing/2014/main" id="{B2EAA3F0-3619-E2EC-808E-2B3948F5C6B0}"/>
              </a:ext>
            </a:extLst>
          </p:cNvPr>
          <p:cNvSpPr/>
          <p:nvPr/>
        </p:nvSpPr>
        <p:spPr>
          <a:xfrm>
            <a:off x="-301225" y="-45700"/>
            <a:ext cx="1248025" cy="208925"/>
          </a:xfrm>
          <a:custGeom>
            <a:avLst/>
            <a:gdLst/>
            <a:ahLst/>
            <a:cxnLst/>
            <a:rect l="l" t="t" r="r" b="b"/>
            <a:pathLst>
              <a:path w="49921" h="8357" extrusionOk="0">
                <a:moveTo>
                  <a:pt x="46396" y="61"/>
                </a:moveTo>
                <a:lnTo>
                  <a:pt x="49921" y="8218"/>
                </a:lnTo>
                <a:lnTo>
                  <a:pt x="5815" y="8357"/>
                </a:lnTo>
                <a:lnTo>
                  <a:pt x="0" y="0"/>
                </a:lnTo>
                <a:close/>
              </a:path>
            </a:pathLst>
          </a:custGeom>
          <a:solidFill>
            <a:srgbClr val="FF1FBA"/>
          </a:solidFill>
          <a:ln>
            <a:noFill/>
          </a:ln>
        </p:spPr>
        <p:txBody>
          <a:bodyPr/>
          <a:lstStyle/>
          <a:p>
            <a:endParaRPr lang="en-US"/>
          </a:p>
        </p:txBody>
      </p:sp>
      <p:pic>
        <p:nvPicPr>
          <p:cNvPr id="501" name="Google Shape;501;g1953bddaa59_1_302">
            <a:extLst>
              <a:ext uri="{FF2B5EF4-FFF2-40B4-BE49-F238E27FC236}">
                <a16:creationId xmlns:a16="http://schemas.microsoft.com/office/drawing/2014/main" id="{6AB234CF-E8D3-BEC7-8813-DD252C21CDE7}"/>
              </a:ext>
            </a:extLst>
          </p:cNvPr>
          <p:cNvPicPr preferRelativeResize="0">
            <a:picLocks noGrp="1" noRot="1" noMove="1" noResize="1" noEditPoints="1" noAdjustHandles="1" noChangeArrowheads="1" noChangeShapeType="1" noCrop="1"/>
          </p:cNvPicPr>
          <p:nvPr/>
        </p:nvPicPr>
        <p:blipFill rotWithShape="1">
          <a:blip r:embed="rId2">
            <a:alphaModFix/>
          </a:blip>
          <a:srcRect r="901"/>
          <a:stretch/>
        </p:blipFill>
        <p:spPr>
          <a:xfrm>
            <a:off x="7882376" y="4669388"/>
            <a:ext cx="1067674" cy="293525"/>
          </a:xfrm>
          <a:prstGeom prst="rect">
            <a:avLst/>
          </a:prstGeom>
          <a:noFill/>
          <a:ln>
            <a:noFill/>
          </a:ln>
        </p:spPr>
      </p:pic>
      <p:sp>
        <p:nvSpPr>
          <p:cNvPr id="502" name="Google Shape;502;g1953bddaa59_1_302">
            <a:extLst>
              <a:ext uri="{FF2B5EF4-FFF2-40B4-BE49-F238E27FC236}">
                <a16:creationId xmlns:a16="http://schemas.microsoft.com/office/drawing/2014/main" id="{1C2122A6-BA2E-954F-1131-F0E66C265EDA}"/>
              </a:ext>
            </a:extLst>
          </p:cNvPr>
          <p:cNvSpPr txBox="1">
            <a:spLocks noGrp="1"/>
          </p:cNvSpPr>
          <p:nvPr>
            <p:ph type="title"/>
          </p:nvPr>
        </p:nvSpPr>
        <p:spPr>
          <a:xfrm>
            <a:off x="381000" y="1184213"/>
            <a:ext cx="4283400" cy="443400"/>
          </a:xfrm>
          <a:prstGeom prst="rect">
            <a:avLst/>
          </a:prstGeom>
          <a:noFill/>
          <a:ln>
            <a:noFill/>
          </a:ln>
        </p:spPr>
        <p:txBody>
          <a:bodyPr spcFirstLastPara="1" wrap="square" lIns="91425" tIns="91425" rIns="91425" bIns="91425" anchor="t" anchorCtr="0">
            <a:normAutofit fontScale="90000"/>
          </a:bodyPr>
          <a:lstStyle/>
          <a:p>
            <a:pPr lvl="0">
              <a:buSzPct val="121052"/>
            </a:pPr>
            <a:r>
              <a:rPr lang="en-GB" sz="1900" dirty="0">
                <a:solidFill>
                  <a:srgbClr val="4285F4"/>
                </a:solidFill>
              </a:rPr>
              <a:t>Karuna Skin</a:t>
            </a:r>
            <a:endParaRPr sz="1900" b="1" dirty="0">
              <a:solidFill>
                <a:srgbClr val="4285F4"/>
              </a:solidFill>
              <a:latin typeface="Barlow"/>
              <a:ea typeface="Barlow"/>
              <a:cs typeface="Barlow"/>
              <a:sym typeface="Barlow"/>
            </a:endParaRPr>
          </a:p>
        </p:txBody>
      </p:sp>
      <p:sp>
        <p:nvSpPr>
          <p:cNvPr id="503" name="Google Shape;503;g1953bddaa59_1_302">
            <a:extLst>
              <a:ext uri="{FF2B5EF4-FFF2-40B4-BE49-F238E27FC236}">
                <a16:creationId xmlns:a16="http://schemas.microsoft.com/office/drawing/2014/main" id="{7C889F62-4113-6354-9DB5-9B7AA99F4A54}"/>
              </a:ext>
            </a:extLst>
          </p:cNvPr>
          <p:cNvSpPr txBox="1">
            <a:spLocks noGrp="1"/>
          </p:cNvSpPr>
          <p:nvPr>
            <p:ph type="body" idx="1"/>
          </p:nvPr>
        </p:nvSpPr>
        <p:spPr>
          <a:xfrm>
            <a:off x="418500" y="2273931"/>
            <a:ext cx="2600000" cy="2500000"/>
          </a:xfrm>
          <a:prstGeom prst="rect">
            <a:avLst/>
          </a:prstGeom>
          <a:noFill/>
          <a:ln>
            <a:noFill/>
          </a:ln>
        </p:spPr>
        <p:txBody>
          <a:bodyPr spcFirstLastPara="1" wrap="square" lIns="68575" tIns="68575" rIns="68575" bIns="68575" anchor="t" anchorCtr="0">
            <a:noAutofit/>
          </a:bodyPr>
          <a:lstStyle/>
          <a:p>
            <a:pPr marL="0" lvl="0" indent="0">
              <a:buClr>
                <a:srgbClr val="000000"/>
              </a:buClr>
              <a:buSzPts val="800"/>
              <a:buNone/>
            </a:pPr>
            <a:r>
              <a:rPr lang="en-US" sz="1000" dirty="0">
                <a:solidFill>
                  <a:srgbClr val="001666"/>
                </a:solidFill>
              </a:rPr>
              <a:t>Karuna Skin had two strong products and a crowded feed. The brief: get the Revivify+ masks and AM+PM hydrating line in front of new buyers on a modest budget. Retargeting closed people who knew the brand, native and video built cheap awareness, and search caught shoppers already looking. Video led on engagement. Beyond Karuna's assets, we built extra creative to test hooks, cutdowns and formats, so the data could show what stops the scroll and what sells.</a:t>
            </a:r>
            <a:endParaRPr lang="en-US" sz="1000" dirty="0">
              <a:latin typeface="Barlow Medium"/>
              <a:ea typeface="Barlow Medium"/>
              <a:cs typeface="Barlow Medium"/>
              <a:sym typeface="Barlow Medium"/>
            </a:endParaRPr>
          </a:p>
        </p:txBody>
      </p:sp>
      <p:sp>
        <p:nvSpPr>
          <p:cNvPr id="504" name="Google Shape;504;g1953bddaa59_1_302">
            <a:extLst>
              <a:ext uri="{FF2B5EF4-FFF2-40B4-BE49-F238E27FC236}">
                <a16:creationId xmlns:a16="http://schemas.microsoft.com/office/drawing/2014/main" id="{492B71D4-CFE3-1870-96A0-D62A4E16B9D9}"/>
              </a:ext>
            </a:extLst>
          </p:cNvPr>
          <p:cNvSpPr txBox="1">
            <a:spLocks noGrp="1"/>
          </p:cNvSpPr>
          <p:nvPr>
            <p:ph type="title"/>
          </p:nvPr>
        </p:nvSpPr>
        <p:spPr>
          <a:xfrm>
            <a:off x="381000" y="1522414"/>
            <a:ext cx="2901462" cy="663000"/>
          </a:xfrm>
          <a:prstGeom prst="rect">
            <a:avLst/>
          </a:prstGeom>
          <a:noFill/>
          <a:ln>
            <a:noFill/>
          </a:ln>
        </p:spPr>
        <p:txBody>
          <a:bodyPr spcFirstLastPara="1" wrap="square" lIns="91425" tIns="91425" rIns="91425" bIns="91425" anchor="t" anchorCtr="0">
            <a:noAutofit/>
          </a:bodyPr>
          <a:lstStyle/>
          <a:p>
            <a:pPr lvl="0">
              <a:buSzPts val="800"/>
            </a:pPr>
            <a:r>
              <a:rPr lang="en-US" sz="3200" b="0" dirty="0">
                <a:solidFill>
                  <a:srgbClr val="001666"/>
                </a:solidFill>
                <a:latin typeface="Barlow Medium"/>
                <a:ea typeface="Barlow Medium"/>
                <a:cs typeface="Barlow Medium"/>
                <a:sym typeface="Barlow Medium"/>
              </a:rPr>
              <a:t>Stop the scroll</a:t>
            </a:r>
            <a:br>
              <a:rPr lang="en-US" sz="3200" b="0" dirty="0">
                <a:solidFill>
                  <a:srgbClr val="001666"/>
                </a:solidFill>
                <a:latin typeface="Barlow Medium"/>
                <a:ea typeface="Barlow Medium"/>
                <a:cs typeface="Barlow Medium"/>
                <a:sym typeface="Barlow Medium"/>
              </a:rPr>
            </a:br>
            <a:endParaRPr sz="3200" b="0" dirty="0">
              <a:solidFill>
                <a:srgbClr val="001666"/>
              </a:solidFill>
              <a:latin typeface="Barlow Medium"/>
              <a:ea typeface="Barlow Medium"/>
              <a:cs typeface="Barlow Medium"/>
              <a:sym typeface="Barlow Medium"/>
            </a:endParaRPr>
          </a:p>
        </p:txBody>
      </p:sp>
      <p:cxnSp>
        <p:nvCxnSpPr>
          <p:cNvPr id="505" name="Google Shape;505;g1953bddaa59_1_302">
            <a:extLst>
              <a:ext uri="{FF2B5EF4-FFF2-40B4-BE49-F238E27FC236}">
                <a16:creationId xmlns:a16="http://schemas.microsoft.com/office/drawing/2014/main" id="{F9A371A8-7935-62B6-3E00-7210A80F6B26}"/>
              </a:ext>
            </a:extLst>
          </p:cNvPr>
          <p:cNvCxnSpPr/>
          <p:nvPr/>
        </p:nvCxnSpPr>
        <p:spPr>
          <a:xfrm>
            <a:off x="475650" y="2234925"/>
            <a:ext cx="3295800" cy="0"/>
          </a:xfrm>
          <a:prstGeom prst="straightConnector1">
            <a:avLst/>
          </a:prstGeom>
          <a:noFill/>
          <a:ln w="9525" cap="flat" cmpd="sng">
            <a:solidFill>
              <a:srgbClr val="021F86"/>
            </a:solidFill>
            <a:prstDash val="solid"/>
            <a:round/>
            <a:headEnd type="none" w="sm" len="sm"/>
            <a:tailEnd type="none" w="sm" len="sm"/>
          </a:ln>
        </p:spPr>
      </p:cxnSp>
      <p:pic>
        <p:nvPicPr>
          <p:cNvPr id="506" name="Picture 505" descr="karuna_hero.jpg"/>
          <p:cNvPicPr>
            <a:picLocks noChangeAspect="1"/>
          </p:cNvPicPr>
          <p:nvPr/>
        </p:nvPicPr>
        <p:blipFill>
          <a:blip r:embed="rId3"/>
          <a:stretch>
            <a:fillRect/>
          </a:stretch>
        </p:blipFill>
        <p:spPr>
          <a:xfrm>
            <a:off x="3282462" y="0"/>
            <a:ext cx="5861538" cy="5143500"/>
          </a:xfrm>
          <a:prstGeom prst="rect">
            <a:avLst/>
          </a:prstGeom>
        </p:spPr>
      </p:pic>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gradFill rotWithShape="1">
            <a:gsLst>
              <a:gs pos="0">
                <a:srgbClr val="0A1E66"/>
              </a:gs>
              <a:gs pos="100000">
                <a:srgbClr val="040828"/>
              </a:gs>
            </a:gsLst>
            <a:lin ang="18300000" scaled="0"/>
          </a:gradFill>
          <a:ln>
            <a:noFill/>
          </a:ln>
          <a:effectLst/>
        </p:spPr>
        <p:style>
          <a:lnRef idx="1">
            <a:srgbClr val="4285F4"/>
          </a:lnRef>
          <a:fillRef idx="3">
            <a:srgbClr val="4285F4"/>
          </a:fillRef>
          <a:effectRef idx="2">
            <a:srgbClr val="4285F4"/>
          </a:effectRef>
          <a:fontRef idx="minor">
            <a:srgbClr val="FFFFFF"/>
          </a:fontRef>
        </p:style>
        <p:txBody>
          <a:bodyPr rtlCol="0" anchor="ctr"/>
          <a:lstStyle/>
          <a:p>
            <a:pPr algn="ctr"/>
            <a:endParaRPr/>
          </a:p>
        </p:txBody>
      </p:sp>
      <p:sp>
        <p:nvSpPr>
          <p:cNvPr id="3" name="Parallelogram 2"/>
          <p:cNvSpPr/>
          <p:nvPr/>
        </p:nvSpPr>
        <p:spPr>
          <a:xfrm>
            <a:off x="502920" y="402336"/>
            <a:ext cx="475488" cy="182880"/>
          </a:xfrm>
          <a:prstGeom prst="parallelogram">
            <a:avLst/>
          </a:prstGeom>
          <a:solidFill>
            <a:srgbClr val="FF1FBA"/>
          </a:solidFill>
          <a:ln>
            <a:noFill/>
          </a:ln>
          <a:effectLst/>
        </p:spPr>
        <p:style>
          <a:lnRef idx="1">
            <a:srgbClr val="4285F4"/>
          </a:lnRef>
          <a:fillRef idx="3">
            <a:srgbClr val="4285F4"/>
          </a:fillRef>
          <a:effectRef idx="2">
            <a:srgbClr val="4285F4"/>
          </a:effectRef>
          <a:fontRef idx="minor">
            <a:srgbClr val="FFFFFF"/>
          </a:fontRef>
        </p:style>
        <p:txBody>
          <a:bodyPr rtlCol="0" anchor="ctr"/>
          <a:lstStyle/>
          <a:p>
            <a:pPr algn="ctr"/>
            <a:endParaRPr/>
          </a:p>
        </p:txBody>
      </p:sp>
      <p:sp>
        <p:nvSpPr>
          <p:cNvPr id="4" name="TextBox 3"/>
          <p:cNvSpPr txBox="1"/>
          <p:nvPr/>
        </p:nvSpPr>
        <p:spPr>
          <a:xfrm>
            <a:off x="1097280" y="384048"/>
            <a:ext cx="2743200" cy="274320"/>
          </a:xfrm>
          <a:prstGeom prst="rect">
            <a:avLst/>
          </a:prstGeom>
          <a:noFill/>
        </p:spPr>
        <p:txBody>
          <a:bodyPr wrap="square" lIns="0" tIns="0" rIns="0" bIns="0" anchor="ctr">
            <a:spAutoFit/>
          </a:bodyPr>
          <a:lstStyle/>
          <a:p>
            <a:pPr algn="l"/>
            <a:r>
              <a:rPr sz="1250" b="1" spc="260">
                <a:solidFill>
                  <a:srgbClr val="4C86F0"/>
                </a:solidFill>
                <a:latin typeface="Arial"/>
              </a:rPr>
              <a:t>RESULTS</a:t>
            </a:r>
          </a:p>
        </p:txBody>
      </p:sp>
      <p:sp>
        <p:nvSpPr>
          <p:cNvPr id="5" name="TextBox 4"/>
          <p:cNvSpPr txBox="1"/>
          <p:nvPr/>
        </p:nvSpPr>
        <p:spPr>
          <a:xfrm>
            <a:off x="484632" y="658368"/>
            <a:ext cx="8229600" cy="658368"/>
          </a:xfrm>
          <a:prstGeom prst="rect">
            <a:avLst/>
          </a:prstGeom>
          <a:noFill/>
        </p:spPr>
        <p:txBody>
          <a:bodyPr wrap="square" lIns="0" tIns="0" rIns="0" bIns="0" anchor="ctr">
            <a:spAutoFit/>
          </a:bodyPr>
          <a:lstStyle/>
          <a:p>
            <a:pPr algn="l"/>
            <a:r>
              <a:rPr sz="3200" b="1">
                <a:solidFill>
                  <a:srgbClr val="FFFFFF"/>
                </a:solidFill>
                <a:latin typeface="Arial"/>
              </a:rPr>
              <a:t>Bigger reach, more orders</a:t>
            </a:r>
          </a:p>
        </p:txBody>
      </p:sp>
      <p:sp>
        <p:nvSpPr>
          <p:cNvPr id="6" name="TextBox 5"/>
          <p:cNvSpPr txBox="1"/>
          <p:nvPr/>
        </p:nvSpPr>
        <p:spPr>
          <a:xfrm>
            <a:off x="502920" y="1280160"/>
            <a:ext cx="8229600" cy="384048"/>
          </a:xfrm>
          <a:prstGeom prst="rect">
            <a:avLst/>
          </a:prstGeom>
          <a:noFill/>
        </p:spPr>
        <p:txBody>
          <a:bodyPr wrap="square" lIns="0" tIns="0" rIns="0" bIns="0" anchor="ctr">
            <a:spAutoFit/>
          </a:bodyPr>
          <a:lstStyle/>
          <a:p>
            <a:pPr algn="l"/>
            <a:r>
              <a:rPr sz="1700" b="0">
                <a:solidFill>
                  <a:srgbClr val="4C86F0"/>
                </a:solidFill>
                <a:latin typeface="Arial"/>
              </a:rPr>
              <a:t>Karuna Skin: AM+PM and Revivify+ paid media</a:t>
            </a:r>
          </a:p>
        </p:txBody>
      </p:sp>
      <p:cxnSp>
        <p:nvCxnSpPr>
          <p:cNvPr id="7" name="Connector 6"/>
          <p:cNvCxnSpPr/>
          <p:nvPr/>
        </p:nvCxnSpPr>
        <p:spPr>
          <a:xfrm>
            <a:off x="502920" y="1755648"/>
            <a:ext cx="8138160" cy="0"/>
          </a:xfrm>
          <a:prstGeom prst="bentConnector3">
            <a:avLst/>
          </a:prstGeom>
          <a:ln w="19050">
            <a:solidFill>
              <a:srgbClr val="FF1FBA"/>
            </a:solidFill>
          </a:ln>
          <a:effectLst/>
        </p:spPr>
        <p:style>
          <a:lnRef idx="2">
            <a:srgbClr val="4285F4"/>
          </a:lnRef>
          <a:fillRef idx="0">
            <a:srgbClr val="4285F4"/>
          </a:fillRef>
          <a:effectRef idx="1">
            <a:srgbClr val="4285F4"/>
          </a:effectRef>
          <a:fontRef idx="minor">
            <a:srgbClr val="000000"/>
          </a:fontRef>
        </p:style>
      </p:cxnSp>
      <p:sp>
        <p:nvSpPr>
          <p:cNvPr id="8" name="TextBox 7"/>
          <p:cNvSpPr txBox="1"/>
          <p:nvPr/>
        </p:nvSpPr>
        <p:spPr>
          <a:xfrm>
            <a:off x="6309360" y="4553712"/>
            <a:ext cx="2331720" cy="384048"/>
          </a:xfrm>
          <a:prstGeom prst="rect">
            <a:avLst/>
          </a:prstGeom>
          <a:noFill/>
        </p:spPr>
        <p:txBody>
          <a:bodyPr wrap="square" lIns="0" tIns="0" rIns="0" bIns="0" anchor="ctr">
            <a:spAutoFit/>
          </a:bodyPr>
          <a:lstStyle/>
          <a:p>
            <a:pPr algn="r"/>
            <a:r>
              <a:rPr sz="2200" b="1">
                <a:solidFill>
                  <a:srgbClr val="FFFFFF"/>
                </a:solidFill>
                <a:latin typeface="Arial"/>
              </a:rPr>
              <a:t>JSB</a:t>
            </a:r>
            <a:r>
              <a:rPr sz="2200" b="0">
                <a:solidFill>
                  <a:srgbClr val="C7CEE6"/>
                </a:solidFill>
                <a:latin typeface="Arial"/>
              </a:rPr>
              <a:t>Media</a:t>
            </a:r>
          </a:p>
        </p:txBody>
      </p:sp>
      <p:sp>
        <p:nvSpPr>
          <p:cNvPr id="9" name="Rounded Rectangle 8"/>
          <p:cNvSpPr/>
          <p:nvPr/>
        </p:nvSpPr>
        <p:spPr>
          <a:xfrm>
            <a:off x="502920" y="1938528"/>
            <a:ext cx="3931919" cy="1197863"/>
          </a:xfrm>
          <a:prstGeom prst="roundRect">
            <a:avLst>
              <a:gd name="adj" fmla="val 9000"/>
            </a:avLst>
          </a:prstGeom>
          <a:solidFill>
            <a:srgbClr val="0B1748"/>
          </a:solidFill>
          <a:ln w="9525">
            <a:solidFill>
              <a:srgbClr val="2E3E7E"/>
            </a:solidFill>
          </a:ln>
          <a:effectLst/>
        </p:spPr>
        <p:style>
          <a:lnRef idx="1">
            <a:srgbClr val="4285F4"/>
          </a:lnRef>
          <a:fillRef idx="3">
            <a:srgbClr val="4285F4"/>
          </a:fillRef>
          <a:effectRef idx="2">
            <a:srgbClr val="4285F4"/>
          </a:effectRef>
          <a:fontRef idx="minor">
            <a:srgbClr val="FFFFFF"/>
          </a:fontRef>
        </p:style>
        <p:txBody>
          <a:bodyPr rtlCol="0" anchor="ctr"/>
          <a:lstStyle/>
          <a:p>
            <a:pPr algn="ctr"/>
            <a:endParaRPr/>
          </a:p>
        </p:txBody>
      </p:sp>
      <p:sp>
        <p:nvSpPr>
          <p:cNvPr id="10" name="TextBox 9"/>
          <p:cNvSpPr txBox="1"/>
          <p:nvPr/>
        </p:nvSpPr>
        <p:spPr>
          <a:xfrm>
            <a:off x="630936" y="2011680"/>
            <a:ext cx="3675887" cy="1051559"/>
          </a:xfrm>
          <a:prstGeom prst="rect">
            <a:avLst/>
          </a:prstGeom>
          <a:noFill/>
        </p:spPr>
        <p:txBody>
          <a:bodyPr wrap="square" lIns="0" tIns="0" rIns="0" bIns="0" anchor="ctr">
            <a:spAutoFit/>
          </a:bodyPr>
          <a:lstStyle/>
          <a:p>
            <a:pPr algn="ctr">
              <a:lnSpc>
                <a:spcPct val="95000"/>
              </a:lnSpc>
              <a:spcBef>
                <a:spcPts val="0"/>
              </a:spcBef>
              <a:spcAft>
                <a:spcPts val="300"/>
              </a:spcAft>
            </a:pPr>
            <a:r>
              <a:rPr sz="4400" b="1">
                <a:solidFill>
                  <a:srgbClr val="FF1FBA"/>
                </a:solidFill>
                <a:latin typeface="Arial"/>
              </a:rPr>
              <a:t>2.8x</a:t>
            </a:r>
          </a:p>
          <a:p>
            <a:pPr algn="ctr">
              <a:lnSpc>
                <a:spcPct val="100000"/>
              </a:lnSpc>
              <a:spcBef>
                <a:spcPts val="0"/>
              </a:spcBef>
              <a:spcAft>
                <a:spcPts val="200"/>
              </a:spcAft>
            </a:pPr>
            <a:r>
              <a:rPr sz="1600" b="1">
                <a:solidFill>
                  <a:srgbClr val="FFFFFF"/>
                </a:solidFill>
                <a:latin typeface="Arial"/>
              </a:rPr>
              <a:t>More people in the feed</a:t>
            </a:r>
          </a:p>
          <a:p>
            <a:pPr algn="ctr">
              <a:lnSpc>
                <a:spcPct val="100000"/>
              </a:lnSpc>
              <a:spcBef>
                <a:spcPts val="0"/>
              </a:spcBef>
            </a:pPr>
            <a:r>
              <a:rPr sz="1150" b="0">
                <a:solidFill>
                  <a:srgbClr val="8B97C4"/>
                </a:solidFill>
                <a:latin typeface="Arial"/>
              </a:rPr>
              <a:t>Impressions grew from 4.2MM to 11.9MM</a:t>
            </a:r>
          </a:p>
        </p:txBody>
      </p:sp>
      <p:sp>
        <p:nvSpPr>
          <p:cNvPr id="11" name="Rounded Rectangle 10"/>
          <p:cNvSpPr/>
          <p:nvPr/>
        </p:nvSpPr>
        <p:spPr>
          <a:xfrm>
            <a:off x="4709159" y="1938528"/>
            <a:ext cx="3931919" cy="1197863"/>
          </a:xfrm>
          <a:prstGeom prst="roundRect">
            <a:avLst>
              <a:gd name="adj" fmla="val 9000"/>
            </a:avLst>
          </a:prstGeom>
          <a:solidFill>
            <a:srgbClr val="0B1748"/>
          </a:solidFill>
          <a:ln w="9525">
            <a:solidFill>
              <a:srgbClr val="2E3E7E"/>
            </a:solidFill>
          </a:ln>
          <a:effectLst/>
        </p:spPr>
        <p:style>
          <a:lnRef idx="1">
            <a:srgbClr val="4285F4"/>
          </a:lnRef>
          <a:fillRef idx="3">
            <a:srgbClr val="4285F4"/>
          </a:fillRef>
          <a:effectRef idx="2">
            <a:srgbClr val="4285F4"/>
          </a:effectRef>
          <a:fontRef idx="minor">
            <a:srgbClr val="FFFFFF"/>
          </a:fontRef>
        </p:style>
        <p:txBody>
          <a:bodyPr rtlCol="0" anchor="ctr"/>
          <a:lstStyle/>
          <a:p>
            <a:pPr algn="ctr"/>
            <a:endParaRPr/>
          </a:p>
        </p:txBody>
      </p:sp>
      <p:sp>
        <p:nvSpPr>
          <p:cNvPr id="12" name="TextBox 11"/>
          <p:cNvSpPr txBox="1"/>
          <p:nvPr/>
        </p:nvSpPr>
        <p:spPr>
          <a:xfrm>
            <a:off x="4837175" y="2011680"/>
            <a:ext cx="3675887" cy="1051559"/>
          </a:xfrm>
          <a:prstGeom prst="rect">
            <a:avLst/>
          </a:prstGeom>
          <a:noFill/>
        </p:spPr>
        <p:txBody>
          <a:bodyPr wrap="square" lIns="0" tIns="0" rIns="0" bIns="0" anchor="ctr">
            <a:spAutoFit/>
          </a:bodyPr>
          <a:lstStyle/>
          <a:p>
            <a:pPr algn="ctr">
              <a:lnSpc>
                <a:spcPct val="95000"/>
              </a:lnSpc>
              <a:spcBef>
                <a:spcPts val="0"/>
              </a:spcBef>
              <a:spcAft>
                <a:spcPts val="300"/>
              </a:spcAft>
            </a:pPr>
            <a:r>
              <a:rPr sz="4400" b="1">
                <a:solidFill>
                  <a:srgbClr val="FF1FBA"/>
                </a:solidFill>
                <a:latin typeface="Arial"/>
              </a:rPr>
              <a:t>1.9x</a:t>
            </a:r>
          </a:p>
          <a:p>
            <a:pPr algn="ctr">
              <a:lnSpc>
                <a:spcPct val="100000"/>
              </a:lnSpc>
              <a:spcBef>
                <a:spcPts val="0"/>
              </a:spcBef>
              <a:spcAft>
                <a:spcPts val="200"/>
              </a:spcAft>
            </a:pPr>
            <a:r>
              <a:rPr sz="1600" b="1">
                <a:solidFill>
                  <a:srgbClr val="FFFFFF"/>
                </a:solidFill>
                <a:latin typeface="Arial"/>
              </a:rPr>
              <a:t>More people on the site</a:t>
            </a:r>
          </a:p>
          <a:p>
            <a:pPr algn="ctr">
              <a:lnSpc>
                <a:spcPct val="100000"/>
              </a:lnSpc>
              <a:spcBef>
                <a:spcPts val="0"/>
              </a:spcBef>
            </a:pPr>
            <a:r>
              <a:rPr sz="1150" b="0">
                <a:solidFill>
                  <a:srgbClr val="8B97C4"/>
                </a:solidFill>
                <a:latin typeface="Arial"/>
              </a:rPr>
              <a:t>Site users rose from 12,400 to 23,321</a:t>
            </a:r>
          </a:p>
        </p:txBody>
      </p:sp>
      <p:sp>
        <p:nvSpPr>
          <p:cNvPr id="13" name="Rounded Rectangle 12"/>
          <p:cNvSpPr/>
          <p:nvPr/>
        </p:nvSpPr>
        <p:spPr>
          <a:xfrm>
            <a:off x="502920" y="3392424"/>
            <a:ext cx="3931919" cy="1197863"/>
          </a:xfrm>
          <a:prstGeom prst="roundRect">
            <a:avLst>
              <a:gd name="adj" fmla="val 9000"/>
            </a:avLst>
          </a:prstGeom>
          <a:solidFill>
            <a:srgbClr val="0B1748"/>
          </a:solidFill>
          <a:ln w="9525">
            <a:solidFill>
              <a:srgbClr val="2E3E7E"/>
            </a:solidFill>
          </a:ln>
          <a:effectLst/>
        </p:spPr>
        <p:style>
          <a:lnRef idx="1">
            <a:srgbClr val="4285F4"/>
          </a:lnRef>
          <a:fillRef idx="3">
            <a:srgbClr val="4285F4"/>
          </a:fillRef>
          <a:effectRef idx="2">
            <a:srgbClr val="4285F4"/>
          </a:effectRef>
          <a:fontRef idx="minor">
            <a:srgbClr val="FFFFFF"/>
          </a:fontRef>
        </p:style>
        <p:txBody>
          <a:bodyPr rtlCol="0" anchor="ctr"/>
          <a:lstStyle/>
          <a:p>
            <a:pPr algn="ctr"/>
            <a:endParaRPr/>
          </a:p>
        </p:txBody>
      </p:sp>
      <p:sp>
        <p:nvSpPr>
          <p:cNvPr id="14" name="TextBox 13"/>
          <p:cNvSpPr txBox="1"/>
          <p:nvPr/>
        </p:nvSpPr>
        <p:spPr>
          <a:xfrm>
            <a:off x="630936" y="3465576"/>
            <a:ext cx="3675887" cy="1051559"/>
          </a:xfrm>
          <a:prstGeom prst="rect">
            <a:avLst/>
          </a:prstGeom>
          <a:noFill/>
        </p:spPr>
        <p:txBody>
          <a:bodyPr wrap="square" lIns="0" tIns="0" rIns="0" bIns="0" anchor="ctr">
            <a:spAutoFit/>
          </a:bodyPr>
          <a:lstStyle/>
          <a:p>
            <a:pPr algn="ctr">
              <a:lnSpc>
                <a:spcPct val="95000"/>
              </a:lnSpc>
              <a:spcBef>
                <a:spcPts val="0"/>
              </a:spcBef>
              <a:spcAft>
                <a:spcPts val="300"/>
              </a:spcAft>
            </a:pPr>
            <a:r>
              <a:rPr sz="4400" b="1">
                <a:solidFill>
                  <a:srgbClr val="FF1FBA"/>
                </a:solidFill>
                <a:latin typeface="Arial"/>
              </a:rPr>
              <a:t>+57%</a:t>
            </a:r>
          </a:p>
          <a:p>
            <a:pPr algn="ctr">
              <a:lnSpc>
                <a:spcPct val="100000"/>
              </a:lnSpc>
              <a:spcBef>
                <a:spcPts val="0"/>
              </a:spcBef>
              <a:spcAft>
                <a:spcPts val="200"/>
              </a:spcAft>
            </a:pPr>
            <a:r>
              <a:rPr sz="1600" b="1">
                <a:solidFill>
                  <a:srgbClr val="FFFFFF"/>
                </a:solidFill>
                <a:latin typeface="Arial"/>
              </a:rPr>
              <a:t>More orders</a:t>
            </a:r>
          </a:p>
          <a:p>
            <a:pPr algn="ctr">
              <a:lnSpc>
                <a:spcPct val="100000"/>
              </a:lnSpc>
              <a:spcBef>
                <a:spcPts val="0"/>
              </a:spcBef>
            </a:pPr>
            <a:r>
              <a:rPr sz="1150" b="0">
                <a:solidFill>
                  <a:srgbClr val="8B97C4"/>
                </a:solidFill>
                <a:latin typeface="Arial"/>
              </a:rPr>
              <a:t>AM+PM transactions, latest flight vs the one before</a:t>
            </a:r>
          </a:p>
        </p:txBody>
      </p:sp>
      <p:sp>
        <p:nvSpPr>
          <p:cNvPr id="15" name="Rounded Rectangle 14"/>
          <p:cNvSpPr/>
          <p:nvPr/>
        </p:nvSpPr>
        <p:spPr>
          <a:xfrm>
            <a:off x="4709159" y="3392424"/>
            <a:ext cx="3931919" cy="1197863"/>
          </a:xfrm>
          <a:prstGeom prst="roundRect">
            <a:avLst>
              <a:gd name="adj" fmla="val 9000"/>
            </a:avLst>
          </a:prstGeom>
          <a:solidFill>
            <a:srgbClr val="0B1748"/>
          </a:solidFill>
          <a:ln w="9525">
            <a:solidFill>
              <a:srgbClr val="2E3E7E"/>
            </a:solidFill>
          </a:ln>
          <a:effectLst/>
        </p:spPr>
        <p:style>
          <a:lnRef idx="1">
            <a:srgbClr val="4285F4"/>
          </a:lnRef>
          <a:fillRef idx="3">
            <a:srgbClr val="4285F4"/>
          </a:fillRef>
          <a:effectRef idx="2">
            <a:srgbClr val="4285F4"/>
          </a:effectRef>
          <a:fontRef idx="minor">
            <a:srgbClr val="FFFFFF"/>
          </a:fontRef>
        </p:style>
        <p:txBody>
          <a:bodyPr rtlCol="0" anchor="ctr"/>
          <a:lstStyle/>
          <a:p>
            <a:pPr algn="ctr"/>
            <a:endParaRPr/>
          </a:p>
        </p:txBody>
      </p:sp>
      <p:sp>
        <p:nvSpPr>
          <p:cNvPr id="16" name="TextBox 15"/>
          <p:cNvSpPr txBox="1"/>
          <p:nvPr/>
        </p:nvSpPr>
        <p:spPr>
          <a:xfrm>
            <a:off x="4837175" y="3465576"/>
            <a:ext cx="3675887" cy="1051559"/>
          </a:xfrm>
          <a:prstGeom prst="rect">
            <a:avLst/>
          </a:prstGeom>
          <a:noFill/>
        </p:spPr>
        <p:txBody>
          <a:bodyPr wrap="square" lIns="0" tIns="0" rIns="0" bIns="0" anchor="ctr">
            <a:spAutoFit/>
          </a:bodyPr>
          <a:lstStyle/>
          <a:p>
            <a:pPr algn="ctr">
              <a:lnSpc>
                <a:spcPct val="95000"/>
              </a:lnSpc>
              <a:spcBef>
                <a:spcPts val="0"/>
              </a:spcBef>
              <a:spcAft>
                <a:spcPts val="300"/>
              </a:spcAft>
            </a:pPr>
            <a:r>
              <a:rPr sz="4400" b="1">
                <a:solidFill>
                  <a:srgbClr val="FF1FBA"/>
                </a:solidFill>
                <a:latin typeface="Arial"/>
              </a:rPr>
              <a:t>22%</a:t>
            </a:r>
          </a:p>
          <a:p>
            <a:pPr algn="ctr">
              <a:lnSpc>
                <a:spcPct val="100000"/>
              </a:lnSpc>
              <a:spcBef>
                <a:spcPts val="0"/>
              </a:spcBef>
              <a:spcAft>
                <a:spcPts val="200"/>
              </a:spcAft>
            </a:pPr>
            <a:r>
              <a:rPr sz="1600" b="1">
                <a:solidFill>
                  <a:srgbClr val="FFFFFF"/>
                </a:solidFill>
                <a:latin typeface="Arial"/>
              </a:rPr>
              <a:t>AM+PM in the top sellers</a:t>
            </a:r>
          </a:p>
          <a:p>
            <a:pPr algn="ctr">
              <a:lnSpc>
                <a:spcPct val="100000"/>
              </a:lnSpc>
              <a:spcBef>
                <a:spcPts val="0"/>
              </a:spcBef>
            </a:pPr>
            <a:r>
              <a:rPr sz="1150" b="0">
                <a:solidFill>
                  <a:srgbClr val="8B97C4"/>
                </a:solidFill>
                <a:latin typeface="Arial"/>
              </a:rPr>
              <a:t>Share of revenue across the top 25 products</a:t>
            </a:r>
          </a:p>
        </p:txBody>
      </p:sp>
      <p:sp>
        <p:nvSpPr>
          <p:cNvPr id="17" name="TextBox 16"/>
          <p:cNvSpPr txBox="1"/>
          <p:nvPr/>
        </p:nvSpPr>
        <p:spPr>
          <a:xfrm>
            <a:off x="502920" y="4850000"/>
            <a:ext cx="6000000" cy="230000"/>
          </a:xfrm>
          <a:prstGeom prst="rect">
            <a:avLst/>
          </a:prstGeom>
          <a:noFill/>
        </p:spPr>
        <p:txBody>
          <a:bodyPr wrap="square" anchor="t">
            <a:spAutoFit/>
          </a:bodyPr>
          <a:lstStyle/>
          <a:p>
            <a:r>
              <a:rPr sz="800">
                <a:solidFill>
                  <a:srgbClr val="A9B8D9"/>
                </a:solidFill>
                <a:latin typeface="Arial"/>
              </a:rPr>
              <a:t>Source: Karuna Skin paid media reporting (ad platform and Shopify data).</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384048" y="237744"/>
            <a:ext cx="7424927" cy="210312"/>
          </a:xfrm>
          <a:prstGeom prst="rect">
            <a:avLst/>
          </a:prstGeom>
          <a:noFill/>
        </p:spPr>
        <p:txBody>
          <a:bodyPr wrap="square" lIns="0" rIns="0" tIns="0" bIns="0">
            <a:spAutoFit/>
          </a:bodyPr>
          <a:lstStyle/>
          <a:p>
            <a:pPr algn="l">
              <a:spcAft>
                <a:spcPts val="0"/>
              </a:spcAft>
            </a:pPr>
            <a:r>
              <a:rPr sz="1125" b="1">
                <a:solidFill>
                  <a:srgbClr val="586277"/>
                </a:solidFill>
                <a:latin typeface="Barlow"/>
              </a:rPr>
              <a:t>THE PREMIUM CASE</a:t>
            </a:r>
          </a:p>
        </p:txBody>
      </p:sp>
      <p:sp>
        <p:nvSpPr>
          <p:cNvPr id="3" name="TextBox 2"/>
          <p:cNvSpPr txBox="1"/>
          <p:nvPr/>
        </p:nvSpPr>
        <p:spPr>
          <a:xfrm>
            <a:off x="384048" y="621792"/>
            <a:ext cx="8385048" cy="704088"/>
          </a:xfrm>
          <a:prstGeom prst="rect">
            <a:avLst/>
          </a:prstGeom>
          <a:noFill/>
        </p:spPr>
        <p:txBody>
          <a:bodyPr wrap="square" lIns="0" rIns="0" tIns="0" bIns="0">
            <a:spAutoFit/>
          </a:bodyPr>
          <a:lstStyle/>
          <a:p>
            <a:pPr algn="l">
              <a:spcAft>
                <a:spcPts val="0"/>
              </a:spcAft>
            </a:pPr>
            <a:r>
              <a:rPr sz="3150" b="1">
                <a:solidFill>
                  <a:srgbClr val="07164B"/>
                </a:solidFill>
                <a:latin typeface="Barlow"/>
              </a:rPr>
              <a:t>The premium is the material</a:t>
            </a:r>
          </a:p>
        </p:txBody>
      </p:sp>
      <p:sp>
        <p:nvSpPr>
          <p:cNvPr id="4" name="TextBox 3"/>
          <p:cNvSpPr txBox="1"/>
          <p:nvPr/>
        </p:nvSpPr>
        <p:spPr>
          <a:xfrm>
            <a:off x="384048" y="1572768"/>
            <a:ext cx="8284464" cy="274320"/>
          </a:xfrm>
          <a:prstGeom prst="rect">
            <a:avLst/>
          </a:prstGeom>
          <a:noFill/>
        </p:spPr>
        <p:txBody>
          <a:bodyPr wrap="square" lIns="0" rIns="0" tIns="0" bIns="0">
            <a:spAutoFit/>
          </a:bodyPr>
          <a:lstStyle/>
          <a:p>
            <a:pPr algn="l">
              <a:spcAft>
                <a:spcPts val="0"/>
              </a:spcAft>
            </a:pPr>
            <a:r>
              <a:rPr sz="1800" b="1">
                <a:solidFill>
                  <a:srgbClr val="4385F5"/>
                </a:solidFill>
                <a:latin typeface="Barlow"/>
              </a:rPr>
              <a:t>Material carries the price</a:t>
            </a:r>
          </a:p>
        </p:txBody>
      </p:sp>
      <p:sp>
        <p:nvSpPr>
          <p:cNvPr id="5" name="TextBox 4"/>
          <p:cNvSpPr txBox="1"/>
          <p:nvPr/>
        </p:nvSpPr>
        <p:spPr>
          <a:xfrm>
            <a:off x="384048" y="1874519"/>
            <a:ext cx="8284464" cy="594360"/>
          </a:xfrm>
          <a:prstGeom prst="rect">
            <a:avLst/>
          </a:prstGeom>
          <a:noFill/>
        </p:spPr>
        <p:txBody>
          <a:bodyPr wrap="square" lIns="0" rIns="0" tIns="0" bIns="0">
            <a:spAutoFit/>
          </a:bodyPr>
          <a:lstStyle/>
          <a:p>
            <a:pPr algn="l">
              <a:spcAft>
                <a:spcPts val="0"/>
              </a:spcAft>
            </a:pPr>
            <a:r>
              <a:rPr sz="1550" b="0">
                <a:solidFill>
                  <a:srgbClr val="07164B"/>
                </a:solidFill>
                <a:latin typeface="Barlow"/>
              </a:rPr>
              <a:t>The heavyweight crewneck earns its price on fabric, weight, finish and construction. The creative shows those first, before any lifestyle.</a:t>
            </a:r>
          </a:p>
        </p:txBody>
      </p:sp>
      <p:sp>
        <p:nvSpPr>
          <p:cNvPr id="6" name="TextBox 5"/>
          <p:cNvSpPr txBox="1"/>
          <p:nvPr/>
        </p:nvSpPr>
        <p:spPr>
          <a:xfrm>
            <a:off x="384048" y="2596896"/>
            <a:ext cx="8284464" cy="274320"/>
          </a:xfrm>
          <a:prstGeom prst="rect">
            <a:avLst/>
          </a:prstGeom>
          <a:noFill/>
        </p:spPr>
        <p:txBody>
          <a:bodyPr wrap="square" lIns="0" rIns="0" tIns="0" bIns="0">
            <a:spAutoFit/>
          </a:bodyPr>
          <a:lstStyle/>
          <a:p>
            <a:pPr algn="l">
              <a:spcAft>
                <a:spcPts val="0"/>
              </a:spcAft>
            </a:pPr>
            <a:r>
              <a:rPr sz="1800" b="1">
                <a:solidFill>
                  <a:srgbClr val="4385F5"/>
                </a:solidFill>
                <a:latin typeface="Barlow"/>
              </a:rPr>
              <a:t>Premium, not streetwear</a:t>
            </a:r>
          </a:p>
        </p:txBody>
      </p:sp>
      <p:sp>
        <p:nvSpPr>
          <p:cNvPr id="7" name="TextBox 6"/>
          <p:cNvSpPr txBox="1"/>
          <p:nvPr/>
        </p:nvSpPr>
        <p:spPr>
          <a:xfrm>
            <a:off x="384048" y="2898648"/>
            <a:ext cx="8284464" cy="594360"/>
          </a:xfrm>
          <a:prstGeom prst="rect">
            <a:avLst/>
          </a:prstGeom>
          <a:noFill/>
        </p:spPr>
        <p:txBody>
          <a:bodyPr wrap="square" lIns="0" rIns="0" tIns="0" bIns="0">
            <a:spAutoFit/>
          </a:bodyPr>
          <a:lstStyle/>
          <a:p>
            <a:pPr algn="l">
              <a:spcAft>
                <a:spcPts val="0"/>
              </a:spcAft>
            </a:pPr>
            <a:r>
              <a:rPr sz="1550" b="0">
                <a:solidFill>
                  <a:srgbClr val="07164B"/>
                </a:solidFill>
                <a:latin typeface="Barlow"/>
              </a:rPr>
              <a:t>The brief is explicit: a premium contemporary label, not motivational merchandise or trend-driven streetwear. Routes that read as merch or hype get cut.</a:t>
            </a:r>
          </a:p>
        </p:txBody>
      </p:sp>
      <p:sp>
        <p:nvSpPr>
          <p:cNvPr id="8" name="TextBox 7"/>
          <p:cNvSpPr txBox="1"/>
          <p:nvPr/>
        </p:nvSpPr>
        <p:spPr>
          <a:xfrm>
            <a:off x="384048" y="3621024"/>
            <a:ext cx="8284464" cy="274320"/>
          </a:xfrm>
          <a:prstGeom prst="rect">
            <a:avLst/>
          </a:prstGeom>
          <a:noFill/>
        </p:spPr>
        <p:txBody>
          <a:bodyPr wrap="square" lIns="0" rIns="0" tIns="0" bIns="0">
            <a:spAutoFit/>
          </a:bodyPr>
          <a:lstStyle/>
          <a:p>
            <a:pPr algn="l">
              <a:spcAft>
                <a:spcPts val="0"/>
              </a:spcAft>
            </a:pPr>
            <a:r>
              <a:rPr sz="1800" b="1">
                <a:solidFill>
                  <a:srgbClr val="4385F5"/>
                </a:solidFill>
                <a:latin typeface="Barlow"/>
              </a:rPr>
              <a:t>Proof over vague premium</a:t>
            </a:r>
          </a:p>
        </p:txBody>
      </p:sp>
      <p:sp>
        <p:nvSpPr>
          <p:cNvPr id="9" name="TextBox 8"/>
          <p:cNvSpPr txBox="1"/>
          <p:nvPr/>
        </p:nvSpPr>
        <p:spPr>
          <a:xfrm>
            <a:off x="384048" y="3922776"/>
            <a:ext cx="8284464" cy="594360"/>
          </a:xfrm>
          <a:prstGeom prst="rect">
            <a:avLst/>
          </a:prstGeom>
          <a:noFill/>
        </p:spPr>
        <p:txBody>
          <a:bodyPr wrap="square" lIns="0" rIns="0" tIns="0" bIns="0">
            <a:spAutoFit/>
          </a:bodyPr>
          <a:lstStyle/>
          <a:p>
            <a:pPr algn="l">
              <a:spcAft>
                <a:spcPts val="0"/>
              </a:spcAft>
            </a:pPr>
            <a:r>
              <a:rPr sz="1550" b="0">
                <a:solidFill>
                  <a:srgbClr val="07164B"/>
                </a:solidFill>
                <a:latin typeface="Barlow"/>
              </a:rPr>
              <a:t>Buyers judge a premium piece on fit, fabric and how it holds up. Product pages and creative answer those questions with real sample photography.</a:t>
            </a:r>
          </a:p>
        </p:txBody>
      </p:sp>
      <p:sp>
        <p:nvSpPr>
          <p:cNvPr id="10" name="TextBox 9"/>
          <p:cNvSpPr txBox="1"/>
          <p:nvPr/>
        </p:nvSpPr>
        <p:spPr>
          <a:xfrm>
            <a:off x="384048" y="4434840"/>
            <a:ext cx="7205472" cy="329184"/>
          </a:xfrm>
          <a:prstGeom prst="rect">
            <a:avLst/>
          </a:prstGeom>
          <a:noFill/>
        </p:spPr>
        <p:txBody>
          <a:bodyPr wrap="square" lIns="0" rIns="0" tIns="0" bIns="0">
            <a:spAutoFit/>
          </a:bodyPr>
          <a:lstStyle/>
          <a:p>
            <a:pPr algn="l">
              <a:spcAft>
                <a:spcPts val="0"/>
              </a:spcAft>
            </a:pPr>
            <a:r>
              <a:rPr sz="1050" b="0">
                <a:solidFill>
                  <a:srgbClr val="586277"/>
                </a:solidFill>
                <a:latin typeface="Barlow"/>
              </a:rPr>
              <a:t>Positioning language from the client-supplied creative brief, p. 02. Product claims require verified sample facts.</a:t>
            </a:r>
          </a:p>
        </p:txBody>
      </p:sp>
      <p:sp>
        <p:nvSpPr>
          <p:cNvPr id="11" name="TextBox 10"/>
          <p:cNvSpPr txBox="1"/>
          <p:nvPr/>
        </p:nvSpPr>
        <p:spPr>
          <a:xfrm>
            <a:off x="384048" y="4809744"/>
            <a:ext cx="475488" cy="192024"/>
          </a:xfrm>
          <a:prstGeom prst="rect">
            <a:avLst/>
          </a:prstGeom>
          <a:noFill/>
        </p:spPr>
        <p:txBody>
          <a:bodyPr wrap="square" lIns="0" rIns="0" tIns="0" bIns="0">
            <a:spAutoFit/>
          </a:bodyPr>
          <a:lstStyle/>
          <a:p>
            <a:pPr algn="l">
              <a:spcAft>
                <a:spcPts val="0"/>
              </a:spcAft>
            </a:pPr>
            <a:r>
              <a:rPr sz="1050" b="0">
                <a:solidFill>
                  <a:srgbClr val="586277"/>
                </a:solidFill>
                <a:latin typeface="Barlow"/>
              </a:rPr>
              <a:t>04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7164B"/>
        </a:solidFill>
        <a:effectLst/>
      </p:bgPr>
    </p:bg>
    <p:spTree>
      <p:nvGrpSpPr>
        <p:cNvPr id="1" name=""/>
        <p:cNvGrpSpPr/>
        <p:nvPr/>
      </p:nvGrpSpPr>
      <p:grpSpPr/>
      <p:sp>
        <p:nvSpPr>
          <p:cNvPr id="2" name="TextBox 1"/>
          <p:cNvSpPr txBox="1"/>
          <p:nvPr/>
        </p:nvSpPr>
        <p:spPr>
          <a:xfrm>
            <a:off x="384048" y="237744"/>
            <a:ext cx="7424927" cy="210312"/>
          </a:xfrm>
          <a:prstGeom prst="rect">
            <a:avLst/>
          </a:prstGeom>
          <a:noFill/>
        </p:spPr>
        <p:txBody>
          <a:bodyPr wrap="square" lIns="0" rIns="0" tIns="0" bIns="0">
            <a:spAutoFit/>
          </a:bodyPr>
          <a:lstStyle/>
          <a:p>
            <a:pPr algn="l">
              <a:spcAft>
                <a:spcPts val="0"/>
              </a:spcAft>
            </a:pPr>
            <a:r>
              <a:rPr sz="1125" b="1">
                <a:solidFill>
                  <a:srgbClr val="4385F5"/>
                </a:solidFill>
                <a:latin typeface="Barlow"/>
              </a:rPr>
              <a:t>HOW WE START</a:t>
            </a:r>
          </a:p>
        </p:txBody>
      </p:sp>
      <p:sp>
        <p:nvSpPr>
          <p:cNvPr id="3" name="TextBox 2"/>
          <p:cNvSpPr txBox="1"/>
          <p:nvPr/>
        </p:nvSpPr>
        <p:spPr>
          <a:xfrm>
            <a:off x="384048" y="621792"/>
            <a:ext cx="8385048" cy="704088"/>
          </a:xfrm>
          <a:prstGeom prst="rect">
            <a:avLst/>
          </a:prstGeom>
          <a:noFill/>
        </p:spPr>
        <p:txBody>
          <a:bodyPr wrap="square" lIns="0" rIns="0" tIns="0" bIns="0">
            <a:spAutoFit/>
          </a:bodyPr>
          <a:lstStyle/>
          <a:p>
            <a:pPr algn="l">
              <a:spcAft>
                <a:spcPts val="0"/>
              </a:spcAft>
            </a:pPr>
            <a:r>
              <a:rPr sz="3150" b="1">
                <a:solidFill>
                  <a:srgbClr val="FFFFFF"/>
                </a:solidFill>
                <a:latin typeface="Barlow"/>
              </a:rPr>
              <a:t>Ideas first, then costs</a:t>
            </a:r>
          </a:p>
        </p:txBody>
      </p:sp>
      <p:sp>
        <p:nvSpPr>
          <p:cNvPr id="4" name="TextBox 3"/>
          <p:cNvSpPr txBox="1"/>
          <p:nvPr/>
        </p:nvSpPr>
        <p:spPr>
          <a:xfrm>
            <a:off x="384048" y="1572768"/>
            <a:ext cx="8284464" cy="274320"/>
          </a:xfrm>
          <a:prstGeom prst="rect">
            <a:avLst/>
          </a:prstGeom>
          <a:noFill/>
        </p:spPr>
        <p:txBody>
          <a:bodyPr wrap="square" lIns="0" rIns="0" tIns="0" bIns="0">
            <a:spAutoFit/>
          </a:bodyPr>
          <a:lstStyle/>
          <a:p>
            <a:pPr algn="l">
              <a:spcAft>
                <a:spcPts val="0"/>
              </a:spcAft>
            </a:pPr>
            <a:r>
              <a:rPr sz="1800" b="1">
                <a:solidFill>
                  <a:srgbClr val="4385F5"/>
                </a:solidFill>
                <a:latin typeface="Barlow"/>
              </a:rPr>
              <a:t>Strategy and concepts up front</a:t>
            </a:r>
          </a:p>
        </p:txBody>
      </p:sp>
      <p:sp>
        <p:nvSpPr>
          <p:cNvPr id="5" name="TextBox 4"/>
          <p:cNvSpPr txBox="1"/>
          <p:nvPr/>
        </p:nvSpPr>
        <p:spPr>
          <a:xfrm>
            <a:off x="384048" y="1874519"/>
            <a:ext cx="8284464" cy="594360"/>
          </a:xfrm>
          <a:prstGeom prst="rect">
            <a:avLst/>
          </a:prstGeom>
          <a:noFill/>
        </p:spPr>
        <p:txBody>
          <a:bodyPr wrap="square" lIns="0" rIns="0" tIns="0" bIns="0">
            <a:spAutoFit/>
          </a:bodyPr>
          <a:lstStyle/>
          <a:p>
            <a:pPr algn="l">
              <a:spcAft>
                <a:spcPts val="0"/>
              </a:spcAft>
            </a:pPr>
            <a:r>
              <a:rPr sz="1550" b="0">
                <a:solidFill>
                  <a:srgbClr val="FFFFFF"/>
                </a:solidFill>
                <a:latin typeface="Barlow"/>
              </a:rPr>
              <a:t>We bring the strategy and creative concepts before any fee is proposed. Scope and price follow once you have seen the thinking.</a:t>
            </a:r>
          </a:p>
        </p:txBody>
      </p:sp>
      <p:sp>
        <p:nvSpPr>
          <p:cNvPr id="6" name="TextBox 5"/>
          <p:cNvSpPr txBox="1"/>
          <p:nvPr/>
        </p:nvSpPr>
        <p:spPr>
          <a:xfrm>
            <a:off x="384048" y="2596896"/>
            <a:ext cx="8284464" cy="274320"/>
          </a:xfrm>
          <a:prstGeom prst="rect">
            <a:avLst/>
          </a:prstGeom>
          <a:noFill/>
        </p:spPr>
        <p:txBody>
          <a:bodyPr wrap="square" lIns="0" rIns="0" tIns="0" bIns="0">
            <a:spAutoFit/>
          </a:bodyPr>
          <a:lstStyle/>
          <a:p>
            <a:pPr algn="l">
              <a:spcAft>
                <a:spcPts val="0"/>
              </a:spcAft>
            </a:pPr>
            <a:r>
              <a:rPr sz="1800" b="1">
                <a:solidFill>
                  <a:srgbClr val="4385F5"/>
                </a:solidFill>
                <a:latin typeface="Barlow"/>
              </a:rPr>
              <a:t>Sweat equity up front</a:t>
            </a:r>
          </a:p>
        </p:txBody>
      </p:sp>
      <p:sp>
        <p:nvSpPr>
          <p:cNvPr id="7" name="TextBox 6"/>
          <p:cNvSpPr txBox="1"/>
          <p:nvPr/>
        </p:nvSpPr>
        <p:spPr>
          <a:xfrm>
            <a:off x="384048" y="2898648"/>
            <a:ext cx="8284464" cy="594360"/>
          </a:xfrm>
          <a:prstGeom prst="rect">
            <a:avLst/>
          </a:prstGeom>
          <a:noFill/>
        </p:spPr>
        <p:txBody>
          <a:bodyPr wrap="square" lIns="0" rIns="0" tIns="0" bIns="0">
            <a:spAutoFit/>
          </a:bodyPr>
          <a:lstStyle/>
          <a:p>
            <a:pPr algn="l">
              <a:spcAft>
                <a:spcPts val="0"/>
              </a:spcAft>
            </a:pPr>
            <a:r>
              <a:rPr sz="1550" b="0">
                <a:solidFill>
                  <a:srgbClr val="FFFFFF"/>
                </a:solidFill>
                <a:latin typeface="Barlow"/>
              </a:rPr>
              <a:t>We put our own time into that first round so you can judge the work itself. What the first round includes is agreed in writing before we start.</a:t>
            </a:r>
          </a:p>
        </p:txBody>
      </p:sp>
      <p:sp>
        <p:nvSpPr>
          <p:cNvPr id="8" name="TextBox 7"/>
          <p:cNvSpPr txBox="1"/>
          <p:nvPr/>
        </p:nvSpPr>
        <p:spPr>
          <a:xfrm>
            <a:off x="384048" y="3621024"/>
            <a:ext cx="8284464" cy="274320"/>
          </a:xfrm>
          <a:prstGeom prst="rect">
            <a:avLst/>
          </a:prstGeom>
          <a:noFill/>
        </p:spPr>
        <p:txBody>
          <a:bodyPr wrap="square" lIns="0" rIns="0" tIns="0" bIns="0">
            <a:spAutoFit/>
          </a:bodyPr>
          <a:lstStyle/>
          <a:p>
            <a:pPr algn="l">
              <a:spcAft>
                <a:spcPts val="0"/>
              </a:spcAft>
            </a:pPr>
            <a:r>
              <a:rPr sz="1800" b="1">
                <a:solidFill>
                  <a:srgbClr val="4385F5"/>
                </a:solidFill>
                <a:latin typeface="Barlow"/>
              </a:rPr>
              <a:t>Your partner in the room</a:t>
            </a:r>
          </a:p>
        </p:txBody>
      </p:sp>
      <p:sp>
        <p:nvSpPr>
          <p:cNvPr id="9" name="TextBox 8"/>
          <p:cNvSpPr txBox="1"/>
          <p:nvPr/>
        </p:nvSpPr>
        <p:spPr>
          <a:xfrm>
            <a:off x="384048" y="3922776"/>
            <a:ext cx="8284464" cy="594360"/>
          </a:xfrm>
          <a:prstGeom prst="rect">
            <a:avLst/>
          </a:prstGeom>
          <a:noFill/>
        </p:spPr>
        <p:txBody>
          <a:bodyPr wrap="square" lIns="0" rIns="0" tIns="0" bIns="0">
            <a:spAutoFit/>
          </a:bodyPr>
          <a:lstStyle/>
          <a:p>
            <a:pPr algn="l">
              <a:spcAft>
                <a:spcPts val="0"/>
              </a:spcAft>
            </a:pPr>
            <a:r>
              <a:rPr sz="1550" b="0">
                <a:solidFill>
                  <a:srgbClr val="FFFFFF"/>
                </a:solidFill>
                <a:latin typeface="Barlow"/>
              </a:rPr>
              <a:t>Your partner joins the working channel and the monthly review, sees every roadmap update, and gets the same briefings you do before anything goes out.</a:t>
            </a:r>
          </a:p>
        </p:txBody>
      </p:sp>
      <p:sp>
        <p:nvSpPr>
          <p:cNvPr id="10" name="TextBox 9"/>
          <p:cNvSpPr txBox="1"/>
          <p:nvPr/>
        </p:nvSpPr>
        <p:spPr>
          <a:xfrm>
            <a:off x="384048" y="4434840"/>
            <a:ext cx="7205472" cy="329184"/>
          </a:xfrm>
          <a:prstGeom prst="rect">
            <a:avLst/>
          </a:prstGeom>
          <a:noFill/>
        </p:spPr>
        <p:txBody>
          <a:bodyPr wrap="square" lIns="0" rIns="0" tIns="0" bIns="0">
            <a:spAutoFit/>
          </a:bodyPr>
          <a:lstStyle/>
          <a:p>
            <a:pPr algn="l">
              <a:spcAft>
                <a:spcPts val="0"/>
              </a:spcAft>
            </a:pPr>
            <a:r>
              <a:rPr sz="1050" b="0">
                <a:solidFill>
                  <a:srgbClr val="D0D8ED"/>
                </a:solidFill>
                <a:latin typeface="Barlow"/>
              </a:rPr>
              <a:t>Scope of the first round to be confirmed before work starts.</a:t>
            </a:r>
          </a:p>
        </p:txBody>
      </p:sp>
      <p:sp>
        <p:nvSpPr>
          <p:cNvPr id="11" name="TextBox 10"/>
          <p:cNvSpPr txBox="1"/>
          <p:nvPr/>
        </p:nvSpPr>
        <p:spPr>
          <a:xfrm>
            <a:off x="384048" y="4809744"/>
            <a:ext cx="475488" cy="192024"/>
          </a:xfrm>
          <a:prstGeom prst="rect">
            <a:avLst/>
          </a:prstGeom>
          <a:noFill/>
        </p:spPr>
        <p:txBody>
          <a:bodyPr wrap="square" lIns="0" rIns="0" tIns="0" bIns="0">
            <a:spAutoFit/>
          </a:bodyPr>
          <a:lstStyle/>
          <a:p>
            <a:pPr algn="l">
              <a:spcAft>
                <a:spcPts val="0"/>
              </a:spcAft>
            </a:pPr>
            <a:r>
              <a:rPr sz="1050" b="0">
                <a:solidFill>
                  <a:srgbClr val="D0D8ED"/>
                </a:solidFill>
                <a:latin typeface="Barlow"/>
              </a:rPr>
              <a:t/>
            </a:r>
          </a:p>
        </p:txBody>
      </p:sp>
      <p:pic>
        <p:nvPicPr>
          <p:cNvPr id="12" name="Picture 11" descr="image.png"/>
          <p:cNvPicPr>
            <a:picLocks noChangeAspect="1"/>
          </p:cNvPicPr>
          <p:nvPr/>
        </p:nvPicPr>
        <p:blipFill>
          <a:blip r:embed="rId2"/>
          <a:stretch>
            <a:fillRect/>
          </a:stretch>
        </p:blipFill>
        <p:spPr>
          <a:xfrm>
            <a:off x="7872374" y="4654906"/>
            <a:ext cx="1090651" cy="297132"/>
          </a:xfrm>
          <a:prstGeom prst="rect">
            <a:avLst/>
          </a:prstGeom>
        </p:spPr>
      </p:pic>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384048" y="237744"/>
            <a:ext cx="7424927" cy="210312"/>
          </a:xfrm>
          <a:prstGeom prst="rect">
            <a:avLst/>
          </a:prstGeom>
          <a:noFill/>
        </p:spPr>
        <p:txBody>
          <a:bodyPr wrap="square" lIns="0" rIns="0" tIns="0" bIns="0">
            <a:spAutoFit/>
          </a:bodyPr>
          <a:lstStyle/>
          <a:p>
            <a:pPr algn="l">
              <a:spcAft>
                <a:spcPts val="0"/>
              </a:spcAft>
            </a:pPr>
            <a:r>
              <a:rPr sz="1125" b="1">
                <a:solidFill>
                  <a:srgbClr val="586277"/>
                </a:solidFill>
                <a:latin typeface="Barlow"/>
              </a:rPr>
              <a:t>WHY JSB</a:t>
            </a:r>
          </a:p>
        </p:txBody>
      </p:sp>
      <p:sp>
        <p:nvSpPr>
          <p:cNvPr id="3" name="TextBox 2"/>
          <p:cNvSpPr txBox="1"/>
          <p:nvPr/>
        </p:nvSpPr>
        <p:spPr>
          <a:xfrm>
            <a:off x="384048" y="621792"/>
            <a:ext cx="8385048" cy="704088"/>
          </a:xfrm>
          <a:prstGeom prst="rect">
            <a:avLst/>
          </a:prstGeom>
          <a:noFill/>
        </p:spPr>
        <p:txBody>
          <a:bodyPr wrap="square" lIns="0" rIns="0" tIns="0" bIns="0">
            <a:spAutoFit/>
          </a:bodyPr>
          <a:lstStyle/>
          <a:p>
            <a:pPr algn="l">
              <a:spcAft>
                <a:spcPts val="0"/>
              </a:spcAft>
            </a:pPr>
            <a:r>
              <a:rPr sz="3150" b="1">
                <a:solidFill>
                  <a:srgbClr val="07164B"/>
                </a:solidFill>
                <a:latin typeface="Barlow"/>
              </a:rPr>
              <a:t>Why JSB is the right partner</a:t>
            </a:r>
          </a:p>
        </p:txBody>
      </p:sp>
      <p:graphicFrame>
        <p:nvGraphicFramePr>
          <p:cNvPr id="4" name="Table 3"/>
          <p:cNvGraphicFramePr>
            <a:graphicFrameLocks noGrp="1"/>
          </p:cNvGraphicFramePr>
          <p:nvPr/>
        </p:nvGraphicFramePr>
        <p:xfrm>
          <a:off x="384048" y="1463040"/>
          <a:ext cx="8385048" cy="2688336"/>
        </p:xfrm>
        <a:graphic>
          <a:graphicData uri="http://schemas.openxmlformats.org/drawingml/2006/table">
            <a:tbl>
              <a:tblPr firstRow="1">
                <a:tableStyleId>{5C22544A-7EE6-4342-B048-85BDC9FD1C3A}</a:tableStyleId>
              </a:tblPr>
              <a:tblGrid>
                <a:gridCol w="2834640"/>
                <a:gridCol w="5550408"/>
              </a:tblGrid>
              <a:tr h="384048">
                <a:tc>
                  <a:txBody>
                    <a:bodyPr wrap="square"/>
                    <a:lstStyle/>
                    <a:p>
                      <a:r>
                        <a:rPr sz="1100" b="1">
                          <a:solidFill>
                            <a:srgbClr val="FFFFFF"/>
                          </a:solidFill>
                          <a:latin typeface="Barlow"/>
                        </a:rPr>
                        <a:t>What you told us</a:t>
                      </a:r>
                    </a:p>
                  </a:txBody>
                  <a:tcPr marT="36576" marB="36576">
                    <a:solidFill>
                      <a:srgbClr val="07164B"/>
                    </a:solidFill>
                  </a:tcPr>
                </a:tc>
                <a:tc>
                  <a:txBody>
                    <a:bodyPr wrap="square"/>
                    <a:lstStyle/>
                    <a:p>
                      <a:r>
                        <a:rPr sz="1100" b="1">
                          <a:solidFill>
                            <a:srgbClr val="FFFFFF"/>
                          </a:solidFill>
                          <a:latin typeface="Barlow"/>
                        </a:rPr>
                        <a:t>How JSB answers it</a:t>
                      </a:r>
                    </a:p>
                  </a:txBody>
                  <a:tcPr marT="36576" marB="36576">
                    <a:solidFill>
                      <a:srgbClr val="07164B"/>
                    </a:solidFill>
                  </a:tcPr>
                </a:tc>
              </a:tr>
              <a:tr h="384048">
                <a:tc>
                  <a:txBody>
                    <a:bodyPr wrap="square"/>
                    <a:lstStyle/>
                    <a:p>
                      <a:r>
                        <a:rPr sz="1150" b="1">
                          <a:solidFill>
                            <a:srgbClr val="07164B"/>
                          </a:solidFill>
                          <a:latin typeface="Barlow"/>
                        </a:rPr>
                        <a:t>A launch that does not scramble</a:t>
                      </a:r>
                    </a:p>
                  </a:txBody>
                  <a:tcPr marT="36576" marB="36576">
                    <a:solidFill>
                      <a:srgbClr val="FFFFFF"/>
                    </a:solidFill>
                  </a:tcPr>
                </a:tc>
                <a:tc>
                  <a:txBody>
                    <a:bodyPr wrap="square"/>
                    <a:lstStyle/>
                    <a:p>
                      <a:r>
                        <a:rPr sz="1150" b="0">
                          <a:solidFill>
                            <a:srgbClr val="07164B"/>
                          </a:solidFill>
                          <a:latin typeface="Barlow"/>
                        </a:rPr>
                        <a:t>A roadmap paced by readiness, with a named owner for each stage.</a:t>
                      </a:r>
                    </a:p>
                  </a:txBody>
                  <a:tcPr marT="36576" marB="36576">
                    <a:solidFill>
                      <a:srgbClr val="FFFFFF"/>
                    </a:solidFill>
                  </a:tcPr>
                </a:tc>
              </a:tr>
              <a:tr h="384048">
                <a:tc>
                  <a:txBody>
                    <a:bodyPr wrap="square"/>
                    <a:lstStyle/>
                    <a:p>
                      <a:r>
                        <a:rPr sz="1150" b="1">
                          <a:solidFill>
                            <a:srgbClr val="07164B"/>
                          </a:solidFill>
                          <a:latin typeface="Barlow"/>
                        </a:rPr>
                        <a:t>A partner who understands the strategy</a:t>
                      </a:r>
                    </a:p>
                  </a:txBody>
                  <a:tcPr marT="36576" marB="36576">
                    <a:solidFill>
                      <a:srgbClr val="EEF2FB"/>
                    </a:solidFill>
                  </a:tcPr>
                </a:tc>
                <a:tc>
                  <a:txBody>
                    <a:bodyPr wrap="square"/>
                    <a:lstStyle/>
                    <a:p>
                      <a:r>
                        <a:rPr sz="1150" b="0">
                          <a:solidFill>
                            <a:srgbClr val="07164B"/>
                          </a:solidFill>
                          <a:latin typeface="Barlow"/>
                        </a:rPr>
                        <a:t>Strategy and concepts come first, before any fee, so you judge the thinking.</a:t>
                      </a:r>
                    </a:p>
                  </a:txBody>
                  <a:tcPr marT="36576" marB="36576">
                    <a:solidFill>
                      <a:srgbClr val="EEF2FB"/>
                    </a:solidFill>
                  </a:tcPr>
                </a:tc>
              </a:tr>
              <a:tr h="384048">
                <a:tc>
                  <a:txBody>
                    <a:bodyPr wrap="square"/>
                    <a:lstStyle/>
                    <a:p>
                      <a:r>
                        <a:rPr sz="1150" b="1">
                          <a:solidFill>
                            <a:srgbClr val="07164B"/>
                          </a:solidFill>
                          <a:latin typeface="Barlow"/>
                        </a:rPr>
                        <a:t>One team, not a chain of vendors</a:t>
                      </a:r>
                    </a:p>
                  </a:txBody>
                  <a:tcPr marT="36576" marB="36576">
                    <a:solidFill>
                      <a:srgbClr val="FFFFFF"/>
                    </a:solidFill>
                  </a:tcPr>
                </a:tc>
                <a:tc>
                  <a:txBody>
                    <a:bodyPr wrap="square"/>
                    <a:lstStyle/>
                    <a:p>
                      <a:r>
                        <a:rPr sz="1150" b="0">
                          <a:solidFill>
                            <a:srgbClr val="07164B"/>
                          </a:solidFill>
                          <a:latin typeface="Barlow"/>
                        </a:rPr>
                        <a:t>Strategy, casting, creator briefing, production and paid media run in house, under one team.</a:t>
                      </a:r>
                    </a:p>
                  </a:txBody>
                  <a:tcPr marT="36576" marB="36576">
                    <a:solidFill>
                      <a:srgbClr val="FFFFFF"/>
                    </a:solidFill>
                  </a:tcPr>
                </a:tc>
              </a:tr>
              <a:tr h="384048">
                <a:tc>
                  <a:txBody>
                    <a:bodyPr wrap="square"/>
                    <a:lstStyle/>
                    <a:p>
                      <a:r>
                        <a:rPr sz="1150" b="1">
                          <a:solidFill>
                            <a:srgbClr val="07164B"/>
                          </a:solidFill>
                          <a:latin typeface="Barlow"/>
                        </a:rPr>
                        <a:t>Fast to adapt, not set and forget</a:t>
                      </a:r>
                    </a:p>
                  </a:txBody>
                  <a:tcPr marT="36576" marB="36576">
                    <a:solidFill>
                      <a:srgbClr val="EEF2FB"/>
                    </a:solidFill>
                  </a:tcPr>
                </a:tc>
                <a:tc>
                  <a:txBody>
                    <a:bodyPr wrap="square"/>
                    <a:lstStyle/>
                    <a:p>
                      <a:r>
                        <a:rPr sz="1150" b="0">
                          <a:solidFill>
                            <a:srgbClr val="07164B"/>
                          </a:solidFill>
                          <a:latin typeface="Barlow"/>
                        </a:rPr>
                        <a:t>AI-assisted production takes a brief to a finished cut in days, so tests run on real volume.</a:t>
                      </a:r>
                    </a:p>
                  </a:txBody>
                  <a:tcPr marT="36576" marB="36576">
                    <a:solidFill>
                      <a:srgbClr val="EEF2FB"/>
                    </a:solidFill>
                  </a:tcPr>
                </a:tc>
              </a:tr>
              <a:tr h="384048">
                <a:tc>
                  <a:txBody>
                    <a:bodyPr wrap="square"/>
                    <a:lstStyle/>
                    <a:p>
                      <a:r>
                        <a:rPr sz="1150" b="1">
                          <a:solidFill>
                            <a:srgbClr val="07164B"/>
                          </a:solidFill>
                          <a:latin typeface="Barlow"/>
                        </a:rPr>
                        <a:t>Proof from categories like yours</a:t>
                      </a:r>
                    </a:p>
                  </a:txBody>
                  <a:tcPr marT="36576" marB="36576">
                    <a:solidFill>
                      <a:srgbClr val="FFFFFF"/>
                    </a:solidFill>
                  </a:tcPr>
                </a:tc>
                <a:tc>
                  <a:txBody>
                    <a:bodyPr wrap="square"/>
                    <a:lstStyle/>
                    <a:p>
                      <a:r>
                        <a:rPr sz="1150" b="0">
                          <a:solidFill>
                            <a:srgbClr val="07164B"/>
                          </a:solidFill>
                          <a:latin typeface="Barlow"/>
                        </a:rPr>
                        <a:t>Case studies follow across apparel and lifestyle, premium product, social, hospitality and skincare.</a:t>
                      </a:r>
                    </a:p>
                  </a:txBody>
                  <a:tcPr marT="36576" marB="36576">
                    <a:solidFill>
                      <a:srgbClr val="FFFFFF"/>
                    </a:solidFill>
                  </a:tcPr>
                </a:tc>
              </a:tr>
              <a:tr h="384048">
                <a:tc>
                  <a:txBody>
                    <a:bodyPr wrap="square"/>
                    <a:lstStyle/>
                    <a:p>
                      <a:r>
                        <a:rPr sz="1150" b="1">
                          <a:solidFill>
                            <a:srgbClr val="07164B"/>
                          </a:solidFill>
                          <a:latin typeface="Barlow"/>
                        </a:rPr>
                        <a:t>Honest about limits</a:t>
                      </a:r>
                    </a:p>
                  </a:txBody>
                  <a:tcPr marT="36576" marB="36576">
                    <a:solidFill>
                      <a:srgbClr val="EEF2FB"/>
                    </a:solidFill>
                  </a:tcPr>
                </a:tc>
                <a:tc>
                  <a:txBody>
                    <a:bodyPr wrap="square"/>
                    <a:lstStyle/>
                    <a:p>
                      <a:r>
                        <a:rPr sz="1150" b="0">
                          <a:solidFill>
                            <a:srgbClr val="07164B"/>
                          </a:solidFill>
                          <a:latin typeface="Barlow"/>
                        </a:rPr>
                        <a:t>We do not place product with store buyers. We plan events, pop-ups and the launch itself.</a:t>
                      </a:r>
                    </a:p>
                  </a:txBody>
                  <a:tcPr marT="36576" marB="36576">
                    <a:solidFill>
                      <a:srgbClr val="EEF2FB"/>
                    </a:solidFill>
                  </a:tcPr>
                </a:tc>
              </a:tr>
            </a:tbl>
          </a:graphicData>
        </a:graphic>
      </p:graphicFrame>
      <p:sp>
        <p:nvSpPr>
          <p:cNvPr id="5" name="TextBox 4"/>
          <p:cNvSpPr txBox="1"/>
          <p:nvPr/>
        </p:nvSpPr>
        <p:spPr>
          <a:xfrm>
            <a:off x="384048" y="4434840"/>
            <a:ext cx="7205472" cy="329184"/>
          </a:xfrm>
          <a:prstGeom prst="rect">
            <a:avLst/>
          </a:prstGeom>
          <a:noFill/>
        </p:spPr>
        <p:txBody>
          <a:bodyPr wrap="square" lIns="0" rIns="0" tIns="0" bIns="0">
            <a:spAutoFit/>
          </a:bodyPr>
          <a:lstStyle/>
          <a:p>
            <a:pPr algn="l">
              <a:spcAft>
                <a:spcPts val="0"/>
              </a:spcAft>
            </a:pPr>
            <a:r>
              <a:rPr sz="1050" b="0">
                <a:solidFill>
                  <a:srgbClr val="586277"/>
                </a:solidFill>
                <a:latin typeface="Barlow"/>
              </a:rPr>
              <a:t>Client examples are from JSB case studies and reporting; results as reported.</a:t>
            </a:r>
          </a:p>
        </p:txBody>
      </p:sp>
      <p:sp>
        <p:nvSpPr>
          <p:cNvPr id="6" name="TextBox 5"/>
          <p:cNvSpPr txBox="1"/>
          <p:nvPr/>
        </p:nvSpPr>
        <p:spPr>
          <a:xfrm>
            <a:off x="384048" y="4809744"/>
            <a:ext cx="475488" cy="192024"/>
          </a:xfrm>
          <a:prstGeom prst="rect">
            <a:avLst/>
          </a:prstGeom>
          <a:noFill/>
        </p:spPr>
        <p:txBody>
          <a:bodyPr wrap="square" lIns="0" rIns="0" tIns="0" bIns="0">
            <a:spAutoFit/>
          </a:bodyPr>
          <a:lstStyle/>
          <a:p>
            <a:pPr algn="l">
              <a:spcAft>
                <a:spcPts val="0"/>
              </a:spcAft>
            </a:pPr>
            <a:r>
              <a:rPr sz="1050" b="0">
                <a:solidFill>
                  <a:srgbClr val="586277"/>
                </a:solidFill>
                <a:latin typeface="Barlow"/>
              </a:rPr>
              <a:t>02</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03E683F79BEF4A82EE240BAC09E41C" ma:contentTypeVersion="16" ma:contentTypeDescription="Create a new document." ma:contentTypeScope="" ma:versionID="b5201f236d5922a9c64cf4da941e7228">
  <xsd:schema xmlns:xsd="http://www.w3.org/2001/XMLSchema" xmlns:xs="http://www.w3.org/2001/XMLSchema" xmlns:p="http://schemas.microsoft.com/office/2006/metadata/properties" xmlns:ns2="af16ead7-a8db-4eba-b3ce-a53792a0dc51" xmlns:ns3="8f32ce20-88a6-4272-86eb-a56cd24e8ce9" targetNamespace="http://schemas.microsoft.com/office/2006/metadata/properties" ma:root="true" ma:fieldsID="534c638378122fbd13f40a78b4635276" ns2:_="" ns3:_="">
    <xsd:import namespace="af16ead7-a8db-4eba-b3ce-a53792a0dc51"/>
    <xsd:import namespace="8f32ce20-88a6-4272-86eb-a56cd24e8c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16ead7-a8db-4eba-b3ce-a53792a0dc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3ebc53d-97f3-4ff0-b576-9a6e1da587e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32ce20-88a6-4272-86eb-a56cd24e8c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08895c2-714a-4978-b910-bc56369c6a7b}" ma:internalName="TaxCatchAll" ma:showField="CatchAllData" ma:web="8f32ce20-88a6-4272-86eb-a56cd24e8ce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f32ce20-88a6-4272-86eb-a56cd24e8ce9" xsi:nil="true"/>
    <lcf76f155ced4ddcb4097134ff3c332f xmlns="af16ead7-a8db-4eba-b3ce-a53792a0dc5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8932F1-C167-4077-80AA-D77420B67E2C}"/>
</file>

<file path=customXml/itemProps2.xml><?xml version="1.0" encoding="utf-8"?>
<ds:datastoreItem xmlns:ds="http://schemas.openxmlformats.org/officeDocument/2006/customXml" ds:itemID="{BF620980-8389-4FDB-9EF4-ECE59000140B}"/>
</file>

<file path=customXml/itemProps3.xml><?xml version="1.0" encoding="utf-8"?>
<ds:datastoreItem xmlns:ds="http://schemas.openxmlformats.org/officeDocument/2006/customXml" ds:itemID="{3FBDAD4E-AEFD-4438-ACF8-A1A2B14B2E19}"/>
</file>

<file path=docProps/app.xml><?xml version="1.0" encoding="utf-8"?>
<Properties xmlns="http://schemas.openxmlformats.org/officeDocument/2006/extended-properties" xmlns:vt="http://schemas.openxmlformats.org/officeDocument/2006/docPropsVTypes">
  <TotalTime>0</TotalTime>
  <Words>4782</Words>
  <Application>Microsoft Office PowerPoint</Application>
  <DocSecurity>0</DocSecurity>
  <PresentationFormat>On-screen Show (16:9)</PresentationFormat>
  <Paragraphs>488</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Barlow</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Jordan Bratter</cp:lastModifiedBy>
  <cp:revision>1</cp:revision>
  <dcterms:created xsi:type="dcterms:W3CDTF">2026-10-16T12:12:14Z</dcterms:created>
  <dcterms:modified xsi:type="dcterms:W3CDTF">2026-10-19T17:30:35Z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0x0101001D03E683F79BEF4A82EE240BAC09E41C</vt:lpwstr>
  </property>
</Properties>
</file>